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538" r:id="rId2"/>
    <p:sldId id="539" r:id="rId3"/>
    <p:sldId id="540" r:id="rId4"/>
    <p:sldId id="541" r:id="rId5"/>
    <p:sldId id="549" r:id="rId6"/>
    <p:sldId id="542" r:id="rId7"/>
    <p:sldId id="543" r:id="rId8"/>
    <p:sldId id="544" r:id="rId9"/>
    <p:sldId id="545" r:id="rId10"/>
    <p:sldId id="548" r:id="rId11"/>
    <p:sldId id="547" r:id="rId12"/>
  </p:sldIdLst>
  <p:sldSz cx="9144000" cy="6858000" type="screen4x3"/>
  <p:notesSz cx="7023100" cy="9309100"/>
  <p:defaultTextStyle>
    <a:defPPr>
      <a:defRPr lang="en-US"/>
    </a:defPPr>
    <a:lvl1pPr algn="l" rtl="0" eaLnBrk="0" fontAlgn="base" hangingPunct="0">
      <a:spcBef>
        <a:spcPct val="0"/>
      </a:spcBef>
      <a:spcAft>
        <a:spcPct val="0"/>
      </a:spcAft>
      <a:defRPr sz="2800" u="sng"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800" u="sng"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800" u="sng"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800" u="sng"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800" u="sng"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800" u="sng"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800" u="sng"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800" u="sng"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800" u="sng"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00FF00"/>
    <a:srgbClr val="FF3300"/>
    <a:srgbClr val="020100"/>
    <a:srgbClr val="FDE4C3"/>
    <a:srgbClr val="FFA27C"/>
    <a:srgbClr val="FAEE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05" autoAdjust="0"/>
    <p:restoredTop sz="83182" autoAdjust="0"/>
  </p:normalViewPr>
  <p:slideViewPr>
    <p:cSldViewPr>
      <p:cViewPr>
        <p:scale>
          <a:sx n="75" d="100"/>
          <a:sy n="75" d="100"/>
        </p:scale>
        <p:origin x="-163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84" y="-66"/>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19358" tIns="0" rIns="19358" bIns="0" numCol="1" anchor="t" anchorCtr="0" compatLnSpc="1">
            <a:prstTxWarp prst="textNoShape">
              <a:avLst/>
            </a:prstTxWarp>
          </a:bodyPr>
          <a:lstStyle>
            <a:lvl1pPr defTabSz="930081">
              <a:defRPr sz="1000" i="1" u="none">
                <a:effectLst/>
              </a:defRPr>
            </a:lvl1pPr>
          </a:lstStyle>
          <a:p>
            <a:r>
              <a:rPr lang="en-US" smtClean="0"/>
              <a:t>State Water Law and Overview of State Adjudication Claims in the CSRBA</a:t>
            </a:r>
            <a:endParaRPr lang="en-US" dirty="0"/>
          </a:p>
        </p:txBody>
      </p:sp>
      <p:sp>
        <p:nvSpPr>
          <p:cNvPr id="3075" name="Rectangle 3"/>
          <p:cNvSpPr>
            <a:spLocks noGrp="1" noChangeArrowheads="1"/>
          </p:cNvSpPr>
          <p:nvPr>
            <p:ph type="dt" sz="quarter" idx="1"/>
          </p:nvPr>
        </p:nvSpPr>
        <p:spPr bwMode="auto">
          <a:xfrm>
            <a:off x="3979121" y="0"/>
            <a:ext cx="3043979" cy="465773"/>
          </a:xfrm>
          <a:prstGeom prst="rect">
            <a:avLst/>
          </a:prstGeom>
          <a:noFill/>
          <a:ln w="9525">
            <a:noFill/>
            <a:miter lim="800000"/>
            <a:headEnd/>
            <a:tailEnd/>
          </a:ln>
          <a:effectLst/>
        </p:spPr>
        <p:txBody>
          <a:bodyPr vert="horz" wrap="square" lIns="19358" tIns="0" rIns="19358" bIns="0" numCol="1" anchor="t" anchorCtr="0" compatLnSpc="1">
            <a:prstTxWarp prst="textNoShape">
              <a:avLst/>
            </a:prstTxWarp>
          </a:bodyPr>
          <a:lstStyle>
            <a:lvl1pPr algn="r" defTabSz="930081">
              <a:defRPr sz="1000" i="1" u="none">
                <a:effectLst/>
              </a:defRPr>
            </a:lvl1pPr>
          </a:lstStyle>
          <a:p>
            <a:r>
              <a:rPr lang="en-US" smtClean="0"/>
              <a:t>October 28, 2015</a:t>
            </a:r>
            <a:endParaRPr lang="en-US" dirty="0"/>
          </a:p>
        </p:txBody>
      </p:sp>
      <p:sp>
        <p:nvSpPr>
          <p:cNvPr id="3076" name="Rectangle 4"/>
          <p:cNvSpPr>
            <a:spLocks noGrp="1" noChangeArrowheads="1"/>
          </p:cNvSpPr>
          <p:nvPr>
            <p:ph type="ftr" sz="quarter" idx="2"/>
          </p:nvPr>
        </p:nvSpPr>
        <p:spPr bwMode="auto">
          <a:xfrm>
            <a:off x="1" y="8843328"/>
            <a:ext cx="3043979" cy="465772"/>
          </a:xfrm>
          <a:prstGeom prst="rect">
            <a:avLst/>
          </a:prstGeom>
          <a:noFill/>
          <a:ln w="9525">
            <a:noFill/>
            <a:miter lim="800000"/>
            <a:headEnd/>
            <a:tailEnd/>
          </a:ln>
          <a:effectLst/>
        </p:spPr>
        <p:txBody>
          <a:bodyPr vert="horz" wrap="square" lIns="19358" tIns="0" rIns="19358" bIns="0" numCol="1" anchor="b" anchorCtr="0" compatLnSpc="1">
            <a:prstTxWarp prst="textNoShape">
              <a:avLst/>
            </a:prstTxWarp>
          </a:bodyPr>
          <a:lstStyle>
            <a:lvl1pPr defTabSz="930081">
              <a:defRPr sz="1000" i="1" u="none">
                <a:effectLst/>
              </a:defRPr>
            </a:lvl1pPr>
          </a:lstStyle>
          <a:p>
            <a:endParaRPr lang="en-US"/>
          </a:p>
        </p:txBody>
      </p:sp>
      <p:sp>
        <p:nvSpPr>
          <p:cNvPr id="3077" name="Rectangle 5"/>
          <p:cNvSpPr>
            <a:spLocks noGrp="1" noChangeArrowheads="1"/>
          </p:cNvSpPr>
          <p:nvPr>
            <p:ph type="sldNum" sz="quarter" idx="3"/>
          </p:nvPr>
        </p:nvSpPr>
        <p:spPr bwMode="auto">
          <a:xfrm>
            <a:off x="3979121" y="8843328"/>
            <a:ext cx="3043979" cy="465772"/>
          </a:xfrm>
          <a:prstGeom prst="rect">
            <a:avLst/>
          </a:prstGeom>
          <a:noFill/>
          <a:ln w="9525">
            <a:noFill/>
            <a:miter lim="800000"/>
            <a:headEnd/>
            <a:tailEnd/>
          </a:ln>
          <a:effectLst/>
        </p:spPr>
        <p:txBody>
          <a:bodyPr vert="horz" wrap="square" lIns="19358" tIns="0" rIns="19358" bIns="0" numCol="1" anchor="b" anchorCtr="0" compatLnSpc="1">
            <a:prstTxWarp prst="textNoShape">
              <a:avLst/>
            </a:prstTxWarp>
          </a:bodyPr>
          <a:lstStyle>
            <a:lvl1pPr algn="r" defTabSz="930081">
              <a:defRPr sz="1000" i="1" u="none">
                <a:effectLst/>
              </a:defRPr>
            </a:lvl1pPr>
          </a:lstStyle>
          <a:p>
            <a:fld id="{3154BDA0-98E9-40B8-A570-055A05B63BC5}" type="slidenum">
              <a:rPr lang="en-US"/>
              <a:pPr/>
              <a:t>‹#›</a:t>
            </a:fld>
            <a:endParaRPr lang="en-US"/>
          </a:p>
        </p:txBody>
      </p:sp>
    </p:spTree>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19358" tIns="0" rIns="19358" bIns="0" numCol="1" anchor="t" anchorCtr="0" compatLnSpc="1">
            <a:prstTxWarp prst="textNoShape">
              <a:avLst/>
            </a:prstTxWarp>
          </a:bodyPr>
          <a:lstStyle>
            <a:lvl1pPr defTabSz="930081">
              <a:defRPr sz="1000" i="1" u="none">
                <a:effectLst/>
                <a:latin typeface="Times New Roman" pitchFamily="18" charset="0"/>
              </a:defRPr>
            </a:lvl1pPr>
          </a:lstStyle>
          <a:p>
            <a:r>
              <a:rPr lang="en-US" smtClean="0"/>
              <a:t>State Water Law and Overview of State Adjudication Claims in the CSRBA</a:t>
            </a:r>
            <a:endParaRPr lang="en-US"/>
          </a:p>
        </p:txBody>
      </p:sp>
      <p:sp>
        <p:nvSpPr>
          <p:cNvPr id="2051" name="Rectangle 3"/>
          <p:cNvSpPr>
            <a:spLocks noGrp="1" noChangeArrowheads="1"/>
          </p:cNvSpPr>
          <p:nvPr>
            <p:ph type="dt" idx="1"/>
          </p:nvPr>
        </p:nvSpPr>
        <p:spPr bwMode="auto">
          <a:xfrm>
            <a:off x="3979121" y="0"/>
            <a:ext cx="3043979" cy="465773"/>
          </a:xfrm>
          <a:prstGeom prst="rect">
            <a:avLst/>
          </a:prstGeom>
          <a:noFill/>
          <a:ln w="9525">
            <a:noFill/>
            <a:miter lim="800000"/>
            <a:headEnd/>
            <a:tailEnd/>
          </a:ln>
          <a:effectLst/>
        </p:spPr>
        <p:txBody>
          <a:bodyPr vert="horz" wrap="square" lIns="19358" tIns="0" rIns="19358" bIns="0" numCol="1" anchor="t" anchorCtr="0" compatLnSpc="1">
            <a:prstTxWarp prst="textNoShape">
              <a:avLst/>
            </a:prstTxWarp>
          </a:bodyPr>
          <a:lstStyle>
            <a:lvl1pPr algn="r" defTabSz="930081">
              <a:defRPr sz="1000" i="1" u="none">
                <a:effectLst/>
                <a:latin typeface="Times New Roman" pitchFamily="18" charset="0"/>
              </a:defRPr>
            </a:lvl1pPr>
          </a:lstStyle>
          <a:p>
            <a:r>
              <a:rPr lang="en-US" smtClean="0"/>
              <a:t>October 28, 2015</a:t>
            </a:r>
            <a:endParaRPr lang="en-US"/>
          </a:p>
        </p:txBody>
      </p:sp>
      <p:sp>
        <p:nvSpPr>
          <p:cNvPr id="2052" name="Rectangle 4"/>
          <p:cNvSpPr>
            <a:spLocks noGrp="1" noChangeArrowheads="1"/>
          </p:cNvSpPr>
          <p:nvPr>
            <p:ph type="ftr" sz="quarter" idx="4"/>
          </p:nvPr>
        </p:nvSpPr>
        <p:spPr bwMode="auto">
          <a:xfrm>
            <a:off x="1" y="8843328"/>
            <a:ext cx="3043979" cy="465772"/>
          </a:xfrm>
          <a:prstGeom prst="rect">
            <a:avLst/>
          </a:prstGeom>
          <a:noFill/>
          <a:ln w="9525">
            <a:noFill/>
            <a:miter lim="800000"/>
            <a:headEnd/>
            <a:tailEnd/>
          </a:ln>
          <a:effectLst/>
        </p:spPr>
        <p:txBody>
          <a:bodyPr vert="horz" wrap="square" lIns="19358" tIns="0" rIns="19358" bIns="0" numCol="1" anchor="b" anchorCtr="0" compatLnSpc="1">
            <a:prstTxWarp prst="textNoShape">
              <a:avLst/>
            </a:prstTxWarp>
          </a:bodyPr>
          <a:lstStyle>
            <a:lvl1pPr defTabSz="930081">
              <a:defRPr sz="1000" i="1" u="none">
                <a:effectLst/>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979121" y="8843328"/>
            <a:ext cx="3043979" cy="465772"/>
          </a:xfrm>
          <a:prstGeom prst="rect">
            <a:avLst/>
          </a:prstGeom>
          <a:noFill/>
          <a:ln w="9525">
            <a:noFill/>
            <a:miter lim="800000"/>
            <a:headEnd/>
            <a:tailEnd/>
          </a:ln>
          <a:effectLst/>
        </p:spPr>
        <p:txBody>
          <a:bodyPr vert="horz" wrap="square" lIns="19358" tIns="0" rIns="19358" bIns="0" numCol="1" anchor="b" anchorCtr="0" compatLnSpc="1">
            <a:prstTxWarp prst="textNoShape">
              <a:avLst/>
            </a:prstTxWarp>
          </a:bodyPr>
          <a:lstStyle>
            <a:lvl1pPr algn="r" defTabSz="930081">
              <a:defRPr sz="1000" i="1" u="none">
                <a:effectLst/>
                <a:latin typeface="Times New Roman" pitchFamily="18" charset="0"/>
              </a:defRPr>
            </a:lvl1pPr>
          </a:lstStyle>
          <a:p>
            <a:fld id="{6782AECE-D419-4404-A41C-EA480D988DCD}" type="slidenum">
              <a:rPr lang="en-US"/>
              <a:pPr/>
              <a:t>‹#›</a:t>
            </a:fld>
            <a:endParaRPr lang="en-US"/>
          </a:p>
        </p:txBody>
      </p:sp>
      <p:sp>
        <p:nvSpPr>
          <p:cNvPr id="2054" name="Rectangle 6"/>
          <p:cNvSpPr>
            <a:spLocks noGrp="1" noRot="1" noChangeAspect="1" noChangeArrowheads="1" noTextEdit="1"/>
          </p:cNvSpPr>
          <p:nvPr>
            <p:ph type="sldImg" idx="2"/>
          </p:nvPr>
        </p:nvSpPr>
        <p:spPr bwMode="auto">
          <a:xfrm>
            <a:off x="1192213" y="706438"/>
            <a:ext cx="4635500" cy="3476625"/>
          </a:xfrm>
          <a:prstGeom prst="rect">
            <a:avLst/>
          </a:prstGeom>
          <a:noFill/>
          <a:ln w="12700">
            <a:solidFill>
              <a:schemeClr val="tx1"/>
            </a:solidFill>
            <a:miter lim="800000"/>
            <a:headEnd/>
            <a:tailEnd/>
          </a:ln>
          <a:effectLst/>
        </p:spPr>
      </p:sp>
      <p:sp>
        <p:nvSpPr>
          <p:cNvPr id="2055" name="Rectangle 7"/>
          <p:cNvSpPr>
            <a:spLocks noGrp="1" noChangeArrowheads="1"/>
          </p:cNvSpPr>
          <p:nvPr>
            <p:ph type="body" sz="quarter" idx="3"/>
          </p:nvPr>
        </p:nvSpPr>
        <p:spPr bwMode="auto">
          <a:xfrm>
            <a:off x="936733" y="4420870"/>
            <a:ext cx="5149637" cy="4185597"/>
          </a:xfrm>
          <a:prstGeom prst="rect">
            <a:avLst/>
          </a:prstGeom>
          <a:noFill/>
          <a:ln w="9525">
            <a:noFill/>
            <a:miter lim="800000"/>
            <a:headEnd/>
            <a:tailEnd/>
          </a:ln>
          <a:effectLst/>
        </p:spPr>
        <p:txBody>
          <a:bodyPr vert="horz" wrap="square" lIns="93581" tIns="46791" rIns="93581" bIns="46791"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6" name="Rectangle 8"/>
          <p:cNvSpPr>
            <a:spLocks noChangeArrowheads="1"/>
          </p:cNvSpPr>
          <p:nvPr/>
        </p:nvSpPr>
        <p:spPr bwMode="auto">
          <a:xfrm>
            <a:off x="6541217" y="8905325"/>
            <a:ext cx="411907" cy="308396"/>
          </a:xfrm>
          <a:prstGeom prst="rect">
            <a:avLst/>
          </a:prstGeom>
          <a:noFill/>
          <a:ln w="9525">
            <a:noFill/>
            <a:miter lim="800000"/>
            <a:headEnd/>
            <a:tailEnd/>
          </a:ln>
          <a:effectLst/>
        </p:spPr>
        <p:txBody>
          <a:bodyPr wrap="none" lIns="93581" tIns="46791" rIns="93581" bIns="46791" anchor="ctr">
            <a:spAutoFit/>
          </a:bodyPr>
          <a:lstStyle/>
          <a:p>
            <a:pPr algn="r" defTabSz="930081"/>
            <a:fld id="{A12EFA74-63C8-4F0E-86EA-B7F4DD70758C}" type="slidenum">
              <a:rPr lang="en-US" sz="1400" u="none">
                <a:effectLst>
                  <a:outerShdw blurRad="38100" dist="38100" dir="2700000" algn="tl">
                    <a:srgbClr val="C0C0C0"/>
                  </a:outerShdw>
                </a:effectLst>
              </a:rPr>
              <a:pPr algn="r" defTabSz="930081"/>
              <a:t>‹#›</a:t>
            </a:fld>
            <a:endParaRPr lang="en-US" sz="1400" u="none" dirty="0">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r>
              <a:rPr lang="en-US" smtClean="0"/>
              <a:t>October 28, 2015</a:t>
            </a:r>
            <a:endParaRPr lang="en-US"/>
          </a:p>
        </p:txBody>
      </p:sp>
      <p:sp>
        <p:nvSpPr>
          <p:cNvPr id="10" name="Header Placeholder 9"/>
          <p:cNvSpPr>
            <a:spLocks noGrp="1"/>
          </p:cNvSpPr>
          <p:nvPr>
            <p:ph type="hdr" sz="quarter" idx="12"/>
          </p:nvPr>
        </p:nvSpPr>
        <p:spPr/>
        <p:txBody>
          <a:bodyPr/>
          <a:lstStyle/>
          <a:p>
            <a:r>
              <a:rPr lang="en-US" smtClean="0"/>
              <a:t>State Water Law and Overview of State Adjudication Claims in the CSRBA</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Basin 91 is the St. Joe River</a:t>
            </a:r>
            <a:r>
              <a:rPr lang="en-US" baseline="0" dirty="0" smtClean="0"/>
              <a:t> drainage – water flows into Coeur d’Alene Lake</a:t>
            </a:r>
          </a:p>
          <a:p>
            <a:r>
              <a:rPr lang="en-US" baseline="0" dirty="0" smtClean="0"/>
              <a:t>Basin 92 is the St. Maries River drainage – water flows into the St. Joe River and then into Coeur d’Alene Lake</a:t>
            </a:r>
          </a:p>
          <a:p>
            <a:r>
              <a:rPr lang="en-US" baseline="0" dirty="0" smtClean="0"/>
              <a:t>Basin 93 is the Hangman Creek drainage – water flows out of Idaho and into the Spokane River in Washington</a:t>
            </a:r>
          </a:p>
          <a:p>
            <a:r>
              <a:rPr lang="en-US" baseline="0" dirty="0" smtClean="0"/>
              <a:t>Basin 94 is the Coeur d’Alene River drainage – water flows into Coeur d’Alene Lake</a:t>
            </a:r>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the earliest</a:t>
            </a:r>
            <a:r>
              <a:rPr lang="en-US" baseline="0" dirty="0" smtClean="0"/>
              <a:t> priority date does not give you exclusive right to the source.</a:t>
            </a:r>
          </a:p>
          <a:p>
            <a:r>
              <a:rPr lang="en-US" baseline="0" dirty="0" smtClean="0"/>
              <a:t>A water right is also limited to the amount of water that can be beneficially used.</a:t>
            </a:r>
            <a:endParaRPr lang="en-US" dirty="0"/>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From February 10, 1881 thru March 11, 1903, Idaho had a "posted notice" statute.  In addition to posting the “notice” one also had to have it recorded in the county where the water is diverted and used.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statute</a:t>
            </a:r>
            <a:r>
              <a:rPr lang="en-US" baseline="0" dirty="0" smtClean="0"/>
              <a:t> that enabled the state to issue water right permits that led to licenses superseded the posted notice statute in 1903.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While a posted notice was the way to record water usage, it generally did not lead to a water right license, but frequently the courts relied on the posted notice as the basis for decreeing a water right.</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(de minimis) domestic and </a:t>
            </a:r>
            <a:r>
              <a:rPr lang="en-US" dirty="0" err="1" smtClean="0"/>
              <a:t>stockwater</a:t>
            </a:r>
            <a:r>
              <a:rPr lang="en-US" baseline="0" dirty="0" smtClean="0"/>
              <a:t> rights from ground water and </a:t>
            </a:r>
            <a:r>
              <a:rPr lang="en-US" baseline="0" dirty="0" err="1" smtClean="0"/>
              <a:t>instream</a:t>
            </a:r>
            <a:r>
              <a:rPr lang="en-US" baseline="0" dirty="0" smtClean="0"/>
              <a:t> </a:t>
            </a:r>
            <a:r>
              <a:rPr lang="en-US" baseline="0" dirty="0" err="1" smtClean="0"/>
              <a:t>stockwater</a:t>
            </a:r>
            <a:r>
              <a:rPr lang="en-US" baseline="0" dirty="0" smtClean="0"/>
              <a:t> rights can still be developed as beneficial use rights without a permit.</a:t>
            </a:r>
            <a:endParaRPr lang="en-US" dirty="0"/>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a:t>
            </a:r>
            <a:r>
              <a:rPr lang="en-US" baseline="0" dirty="0" smtClean="0"/>
              <a:t> dates are critical for the review of beneficial use claims!  IDWR cannot recommend beneficial use rights with priority dates after these dates unless the water usage falls into one of the exceptions, or when the water user can show the development of the water system commenced prior to the mandatory permit dates even if beneficial use did not occur until after the mandatory permit date.  Example:  A pump was installed in a lake in April 1971, but the water was not used in the cabin until June 1971.</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Commencement Order for the Coeur d'Alene-Spokane River Basin General Adjudication as well as the Order Establishing Procedures for the Adjudication of De Minimis Domestic and </a:t>
            </a:r>
            <a:r>
              <a:rPr lang="en-US" sz="1200" kern="1200" dirty="0" err="1" smtClean="0">
                <a:solidFill>
                  <a:schemeClr val="tx1"/>
                </a:solidFill>
                <a:latin typeface="Arial" charset="0"/>
                <a:ea typeface="+mn-ea"/>
                <a:cs typeface="+mn-cs"/>
              </a:rPr>
              <a:t>Stockwater</a:t>
            </a:r>
            <a:r>
              <a:rPr lang="en-US" sz="1200" kern="1200" dirty="0" smtClean="0">
                <a:solidFill>
                  <a:schemeClr val="tx1"/>
                </a:solidFill>
                <a:latin typeface="Arial" charset="0"/>
                <a:ea typeface="+mn-ea"/>
                <a:cs typeface="+mn-cs"/>
              </a:rPr>
              <a:t> Claims in the Coeur d'Alene-Spokane River Basin Adjudication signed by SRBA Presiding Judge John </a:t>
            </a:r>
            <a:r>
              <a:rPr lang="en-US" sz="1200" kern="1200" dirty="0" err="1" smtClean="0">
                <a:solidFill>
                  <a:schemeClr val="tx1"/>
                </a:solidFill>
                <a:latin typeface="Arial" charset="0"/>
                <a:ea typeface="+mn-ea"/>
                <a:cs typeface="+mn-cs"/>
              </a:rPr>
              <a:t>Melanson</a:t>
            </a:r>
            <a:r>
              <a:rPr lang="en-US" sz="1200" kern="1200" dirty="0" smtClean="0">
                <a:solidFill>
                  <a:schemeClr val="tx1"/>
                </a:solidFill>
                <a:latin typeface="Arial" charset="0"/>
                <a:ea typeface="+mn-ea"/>
                <a:cs typeface="+mn-cs"/>
              </a:rPr>
              <a:t> on 11/12/2008.</a:t>
            </a:r>
          </a:p>
          <a:p>
            <a:r>
              <a:rPr lang="en-US" dirty="0" smtClean="0"/>
              <a:t>Over 72,000 first</a:t>
            </a:r>
            <a:r>
              <a:rPr lang="en-US" baseline="0" dirty="0" smtClean="0"/>
              <a:t> round commencement notices were mailed to property owners with the CSRBA boundary.</a:t>
            </a:r>
          </a:p>
          <a:p>
            <a:r>
              <a:rPr lang="en-US" baseline="0" dirty="0" smtClean="0"/>
              <a:t>Over 600 second round commencement notices were mailed to property owners of unclaimed non-deferrable water rights and nearly 250 notices were mailed to owners of mining claims in which a CSRBA claim had not been filed.</a:t>
            </a:r>
          </a:p>
          <a:p>
            <a:r>
              <a:rPr lang="en-US" baseline="0" dirty="0" smtClean="0"/>
              <a:t>358 state law claims recommended in Basin 93</a:t>
            </a:r>
          </a:p>
          <a:p>
            <a:r>
              <a:rPr lang="en-US" baseline="0" dirty="0" smtClean="0"/>
              <a:t>861 state law claims recommended in Basin 92</a:t>
            </a:r>
          </a:p>
          <a:p>
            <a:r>
              <a:rPr lang="en-US" dirty="0" smtClean="0"/>
              <a:t>581 state law claims recommended in Basin 91</a:t>
            </a:r>
          </a:p>
          <a:p>
            <a:r>
              <a:rPr lang="en-US" dirty="0" smtClean="0"/>
              <a:t>1826 preliminary</a:t>
            </a:r>
            <a:r>
              <a:rPr lang="en-US" baseline="0" dirty="0" smtClean="0"/>
              <a:t> recommendations mailed last July to claimants in Basin 94</a:t>
            </a:r>
            <a:endParaRPr lang="en-US" dirty="0" smtClean="0"/>
          </a:p>
          <a:p>
            <a:r>
              <a:rPr lang="en-US" dirty="0" smtClean="0"/>
              <a:t>The filing of the Director’s Report for Basin 94 is planned for late 2015 or early 2016.</a:t>
            </a:r>
          </a:p>
          <a:p>
            <a:r>
              <a:rPr lang="en-US" dirty="0" smtClean="0"/>
              <a:t>The</a:t>
            </a:r>
            <a:r>
              <a:rPr lang="en-US" baseline="0" dirty="0" smtClean="0"/>
              <a:t> filing of the Director’s Report for Basin 95 is planned for spring 2017.</a:t>
            </a:r>
            <a:endParaRPr lang="en-US" dirty="0" smtClean="0"/>
          </a:p>
        </p:txBody>
      </p:sp>
      <p:sp>
        <p:nvSpPr>
          <p:cNvPr id="8" name="Date Placeholder 7"/>
          <p:cNvSpPr>
            <a:spLocks noGrp="1"/>
          </p:cNvSpPr>
          <p:nvPr>
            <p:ph type="dt" idx="10"/>
          </p:nvPr>
        </p:nvSpPr>
        <p:spPr/>
        <p:txBody>
          <a:bodyPr/>
          <a:lstStyle/>
          <a:p>
            <a:r>
              <a:rPr lang="en-US" smtClean="0"/>
              <a:t>October 28, 2015</a:t>
            </a:r>
            <a:endParaRPr lang="en-US"/>
          </a:p>
        </p:txBody>
      </p:sp>
      <p:sp>
        <p:nvSpPr>
          <p:cNvPr id="10" name="Header Placeholder 9"/>
          <p:cNvSpPr>
            <a:spLocks noGrp="1"/>
          </p:cNvSpPr>
          <p:nvPr>
            <p:ph type="hdr" sz="quarter" idx="12"/>
          </p:nvPr>
        </p:nvSpPr>
        <p:spPr/>
        <p:txBody>
          <a:bodyPr/>
          <a:lstStyle/>
          <a:p>
            <a:r>
              <a:rPr lang="en-US" smtClean="0"/>
              <a:t>State Water Law and Overview of State Adjudication Claims in the CSRBA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include all claims with a domestic and/or </a:t>
            </a:r>
            <a:r>
              <a:rPr lang="en-US" dirty="0" err="1" smtClean="0"/>
              <a:t>stockwater</a:t>
            </a:r>
            <a:r>
              <a:rPr lang="en-US" dirty="0" smtClean="0"/>
              <a:t> use, that number is approximately 90% of the claims filed.</a:t>
            </a:r>
            <a:r>
              <a:rPr lang="en-US" baseline="0" dirty="0" smtClean="0"/>
              <a:t> </a:t>
            </a:r>
            <a:endParaRPr lang="en-US" dirty="0" smtClean="0"/>
          </a:p>
          <a:p>
            <a:r>
              <a:rPr lang="en-US" dirty="0" smtClean="0"/>
              <a:t>Approximately</a:t>
            </a:r>
            <a:r>
              <a:rPr lang="en-US" baseline="0" dirty="0" smtClean="0"/>
              <a:t>  115</a:t>
            </a:r>
            <a:r>
              <a:rPr lang="en-US" dirty="0" smtClean="0"/>
              <a:t> additional state law claims filed in the CSRBA since June 1, 2015 </a:t>
            </a:r>
            <a:endParaRPr lang="en-US" dirty="0"/>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“small number of livestock” is probably</a:t>
            </a:r>
            <a:r>
              <a:rPr lang="en-US" baseline="0" dirty="0" smtClean="0"/>
              <a:t> 25 head or less.</a:t>
            </a:r>
            <a:endParaRPr lang="en-US" dirty="0"/>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Arial" charset="0"/>
                <a:ea typeface="+mn-ea"/>
                <a:cs typeface="+mn-cs"/>
              </a:rPr>
              <a:t>Avondale Irrigation District, et al. v. North Idaho Properties, Inc (Hayden</a:t>
            </a:r>
            <a:r>
              <a:rPr lang="en-US" sz="1200" i="0" kern="1200" baseline="0" dirty="0" smtClean="0">
                <a:solidFill>
                  <a:schemeClr val="tx1"/>
                </a:solidFill>
                <a:latin typeface="Arial" charset="0"/>
                <a:ea typeface="+mn-ea"/>
                <a:cs typeface="+mn-cs"/>
              </a:rPr>
              <a:t> Lake Decree) determined an annual volume per home of 0.57 acre-feet, which is based on approximately 500 gallons per day.  There was no additional volume for lawn irrigation.</a:t>
            </a:r>
          </a:p>
          <a:p>
            <a:r>
              <a:rPr lang="en-US" sz="1200" kern="1200" dirty="0" smtClean="0">
                <a:solidFill>
                  <a:schemeClr val="tx1"/>
                </a:solidFill>
                <a:latin typeface="Arial" charset="0"/>
                <a:ea typeface="+mn-ea"/>
                <a:cs typeface="+mn-cs"/>
              </a:rPr>
              <a:t>IDWR’s “standard” in-home use licensing volume is 0.6 acre-feet per year, which is approximately 535 gallons per day.  If the in-home domestic use also includes any lawn or landscape irrigation, the right is licensed with 1.2 acre-feet per year.  (1070 gallons per day)  0.02 cfs = 9 gallons per minute and 1.0 acre-foot = 325,850 gallons</a:t>
            </a:r>
          </a:p>
          <a:p>
            <a:r>
              <a:rPr lang="en-US" sz="1200" kern="1200" dirty="0" smtClean="0">
                <a:solidFill>
                  <a:schemeClr val="tx1"/>
                </a:solidFill>
                <a:latin typeface="Arial" charset="0"/>
                <a:ea typeface="+mn-ea"/>
                <a:cs typeface="+mn-cs"/>
              </a:rPr>
              <a:t>IDWR’s claim review for small domestic and/or </a:t>
            </a:r>
            <a:r>
              <a:rPr lang="en-US" sz="1200" kern="1200" dirty="0" err="1" smtClean="0">
                <a:solidFill>
                  <a:schemeClr val="tx1"/>
                </a:solidFill>
                <a:latin typeface="Arial" charset="0"/>
                <a:ea typeface="+mn-ea"/>
                <a:cs typeface="+mn-cs"/>
              </a:rPr>
              <a:t>stockwater</a:t>
            </a:r>
            <a:r>
              <a:rPr lang="en-US" sz="1200" kern="1200" dirty="0" smtClean="0">
                <a:solidFill>
                  <a:schemeClr val="tx1"/>
                </a:solidFill>
                <a:latin typeface="Arial" charset="0"/>
                <a:ea typeface="+mn-ea"/>
                <a:cs typeface="+mn-cs"/>
              </a:rPr>
              <a:t> rights consists of identifying the property in ArcMap (a desktop GIS program) using the county property tax records.  When the “built date” is included with the county record, the reviewer compares that date to the priority date claimed.  Aerial photos from a variety of years are reviewed for evidence of improvements to the property. </a:t>
            </a:r>
          </a:p>
          <a:p>
            <a:r>
              <a:rPr lang="en-US" sz="1200" kern="1200" dirty="0" smtClean="0">
                <a:solidFill>
                  <a:schemeClr val="tx1"/>
                </a:solidFill>
                <a:latin typeface="Arial" charset="0"/>
                <a:ea typeface="+mn-ea"/>
                <a:cs typeface="+mn-cs"/>
              </a:rPr>
              <a:t>Land patents may be obtained from BLM’s Government Land Office website when the county information is not sufficient.</a:t>
            </a:r>
          </a:p>
          <a:p>
            <a:r>
              <a:rPr lang="en-US" sz="1200" kern="1200" dirty="0" smtClean="0">
                <a:solidFill>
                  <a:schemeClr val="tx1"/>
                </a:solidFill>
                <a:latin typeface="Arial" charset="0"/>
                <a:ea typeface="+mn-ea"/>
                <a:cs typeface="+mn-cs"/>
              </a:rPr>
              <a:t>Agents attempt to locate the well driller’s report for claims with ground water as a source.  </a:t>
            </a:r>
          </a:p>
          <a:p>
            <a:r>
              <a:rPr lang="en-US" sz="1200" kern="1200" dirty="0" smtClean="0">
                <a:solidFill>
                  <a:schemeClr val="tx1"/>
                </a:solidFill>
                <a:latin typeface="Arial" charset="0"/>
                <a:ea typeface="+mn-ea"/>
                <a:cs typeface="+mn-cs"/>
              </a:rPr>
              <a:t>Claimed diversion rates are compared with IDWR’s “standard” rates, but higher diversion rates may be recommended.  Annual diversion volumes for small domestic and/or </a:t>
            </a:r>
            <a:r>
              <a:rPr lang="en-US" sz="1200" kern="1200" dirty="0" err="1" smtClean="0">
                <a:solidFill>
                  <a:schemeClr val="tx1"/>
                </a:solidFill>
                <a:latin typeface="Arial" charset="0"/>
                <a:ea typeface="+mn-ea"/>
                <a:cs typeface="+mn-cs"/>
              </a:rPr>
              <a:t>stockwater</a:t>
            </a:r>
            <a:r>
              <a:rPr lang="en-US" sz="1200" kern="1200" dirty="0" smtClean="0">
                <a:solidFill>
                  <a:schemeClr val="tx1"/>
                </a:solidFill>
                <a:latin typeface="Arial" charset="0"/>
                <a:ea typeface="+mn-ea"/>
                <a:cs typeface="+mn-cs"/>
              </a:rPr>
              <a:t> uses are not determined if the claim is based on beneficial use.  If the claim is based on a decree or license in which the annual diversion volume was determined, that annual diversion volume is carried forward on the recommendation of the claim.</a:t>
            </a:r>
          </a:p>
          <a:p>
            <a:endParaRPr lang="en-US" sz="1200" i="0" kern="1200" baseline="0" dirty="0" smtClean="0">
              <a:solidFill>
                <a:schemeClr val="tx1"/>
              </a:solidFill>
              <a:latin typeface="Arial" charset="0"/>
              <a:ea typeface="+mn-ea"/>
              <a:cs typeface="+mn-cs"/>
            </a:endParaRPr>
          </a:p>
        </p:txBody>
      </p:sp>
      <p:sp>
        <p:nvSpPr>
          <p:cNvPr id="4" name="Header Placeholder 3"/>
          <p:cNvSpPr>
            <a:spLocks noGrp="1"/>
          </p:cNvSpPr>
          <p:nvPr>
            <p:ph type="hdr" sz="quarter" idx="10"/>
          </p:nvPr>
        </p:nvSpPr>
        <p:spPr/>
        <p:txBody>
          <a:bodyPr/>
          <a:lstStyle/>
          <a:p>
            <a:r>
              <a:rPr lang="en-US" smtClean="0"/>
              <a:t>State Water Law and Overview of State Adjudication Claims in the CSRBA</a:t>
            </a:r>
            <a:endParaRPr lang="en-US"/>
          </a:p>
        </p:txBody>
      </p:sp>
      <p:sp>
        <p:nvSpPr>
          <p:cNvPr id="5" name="Date Placeholder 4"/>
          <p:cNvSpPr>
            <a:spLocks noGrp="1"/>
          </p:cNvSpPr>
          <p:nvPr>
            <p:ph type="dt" idx="11"/>
          </p:nvPr>
        </p:nvSpPr>
        <p:spPr/>
        <p:txBody>
          <a:bodyPr/>
          <a:lstStyle/>
          <a:p>
            <a:r>
              <a:rPr lang="en-US" smtClean="0"/>
              <a:t>October 28, 2015</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433DA4-E0D5-49DE-92DB-27B0F258548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CD3DC1-1F0D-431F-A872-29A05F3700C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42900"/>
            <a:ext cx="20574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2900"/>
            <a:ext cx="60198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A034E7-D4EB-493A-B87D-C14F51E4AC8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61E805E-CBD6-4573-B722-874E0A7B7A2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E5FA70E-02DB-4F65-903F-741F8E7C02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1C4E12-2D53-4B73-902D-6C1BD38864F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3F0D71-E1F5-4414-8FCD-D2FF88852D2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89663D-5807-4C4B-AD38-8549B1B066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2993EB-6672-4C22-84B3-384C49EAC84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EA7556-2EB7-4820-B36E-E95C36DF529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A634948-2D35-4AFB-886C-B0702F3CC9B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C0EF1D-2163-4F3A-A933-546DE982FA7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D87293-A708-4D10-8E2F-66AD2D7A632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u="none">
                <a:effectLst/>
                <a:latin typeface="Times New Roman" pitchFamily="18" charset="0"/>
              </a:defRPr>
            </a:lvl1pPr>
          </a:lstStyle>
          <a:p>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u="none">
                <a:effectLst/>
                <a:latin typeface="Times New Roman" pitchFamily="18" charset="0"/>
              </a:defRPr>
            </a:lvl1pPr>
          </a:lstStyle>
          <a:p>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u="none">
                <a:effectLst/>
                <a:latin typeface="Times New Roman" pitchFamily="18" charset="0"/>
              </a:defRPr>
            </a:lvl1pPr>
          </a:lstStyle>
          <a:p>
            <a:fld id="{26C815BC-F862-40EF-8F04-34E6E7B87741}" type="slidenum">
              <a:rPr lang="en-US"/>
              <a:pPr/>
              <a:t>‹#›</a:t>
            </a:fld>
            <a:endParaRPr lang="en-US"/>
          </a:p>
        </p:txBody>
      </p:sp>
      <p:sp>
        <p:nvSpPr>
          <p:cNvPr id="1029" name="Rectangle 5"/>
          <p:cNvSpPr>
            <a:spLocks noGrp="1" noChangeArrowheads="1"/>
          </p:cNvSpPr>
          <p:nvPr>
            <p:ph type="title"/>
          </p:nvPr>
        </p:nvSpPr>
        <p:spPr bwMode="auto">
          <a:xfrm>
            <a:off x="1143000" y="342900"/>
            <a:ext cx="7772400" cy="1143000"/>
          </a:xfrm>
          <a:prstGeom prst="rect">
            <a:avLst/>
          </a:prstGeom>
          <a:noFill/>
          <a:ln w="9525">
            <a:noFill/>
            <a:miter lim="800000"/>
            <a:headEnd/>
            <a:tailEnd/>
          </a:ln>
          <a:effectLst>
            <a:outerShdw dist="107763"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15240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9525">
            <a:noFill/>
            <a:miter lim="800000"/>
            <a:headEnd/>
            <a:tailEnd/>
          </a:ln>
          <a:effectLst/>
        </p:spPr>
        <p:txBody>
          <a:bodyPr wrap="none" anchor="ctr"/>
          <a:lstStyle/>
          <a:p>
            <a:endParaRPr lang="en-US"/>
          </a:p>
        </p:txBody>
      </p:sp>
      <p:sp>
        <p:nvSpPr>
          <p:cNvPr id="1032" name="Rectangle 8"/>
          <p:cNvSpPr>
            <a:spLocks noChangeArrowheads="1"/>
          </p:cNvSpPr>
          <p:nvPr/>
        </p:nvSpPr>
        <p:spPr bwMode="auto">
          <a:xfrm>
            <a:off x="0" y="173355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9525">
            <a:noFill/>
            <a:miter lim="800000"/>
            <a:headEnd/>
            <a:tailEnd/>
          </a:ln>
          <a:effectLst/>
        </p:spPr>
        <p:txBody>
          <a:bodyPr wrap="none" anchor="ctr"/>
          <a:lstStyle/>
          <a:p>
            <a:endParaRPr lang="en-US"/>
          </a:p>
        </p:txBody>
      </p:sp>
      <p:pic>
        <p:nvPicPr>
          <p:cNvPr id="1033" name="Picture 9"/>
          <p:cNvPicPr>
            <a:picLocks noChangeArrowheads="1"/>
          </p:cNvPicPr>
          <p:nvPr/>
        </p:nvPicPr>
        <p:blipFill>
          <a:blip r:embed="rId15" cstate="print"/>
          <a:srcRect l="17900"/>
          <a:stretch>
            <a:fillRect/>
          </a:stretch>
        </p:blipFill>
        <p:spPr bwMode="auto">
          <a:xfrm>
            <a:off x="19050" y="52388"/>
            <a:ext cx="1419225" cy="1562100"/>
          </a:xfrm>
          <a:prstGeom prst="rect">
            <a:avLst/>
          </a:prstGeom>
          <a:noFill/>
          <a:ln w="9525">
            <a:noFill/>
            <a:miter lim="800000"/>
            <a:headEnd/>
            <a:tailEnd/>
          </a:ln>
          <a:effec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ü"/>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a:solidFill>
            <a:schemeClr val="tx1"/>
          </a:solidFill>
          <a:effectLst>
            <a:outerShdw blurRad="38100" dist="38100" dir="2700000" algn="tl">
              <a:srgbClr val="000000"/>
            </a:outerShdw>
          </a:effectLst>
          <a:latin typeface="Times New Roman" pitchFamily="18" charset="0"/>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Times New Roman" pitchFamily="18" charset="0"/>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Times New Roman" pitchFamily="18" charset="0"/>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Times New Roman" pitchFamily="18" charset="0"/>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Times New Roman" pitchFamily="18" charset="0"/>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Times New Roman" pitchFamily="18" charset="0"/>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ove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Text Box 6"/>
          <p:cNvSpPr txBox="1">
            <a:spLocks noChangeArrowheads="1"/>
          </p:cNvSpPr>
          <p:nvPr/>
        </p:nvSpPr>
        <p:spPr bwMode="auto">
          <a:xfrm>
            <a:off x="762000" y="4343400"/>
            <a:ext cx="7467600" cy="2215991"/>
          </a:xfrm>
          <a:prstGeom prst="rect">
            <a:avLst/>
          </a:prstGeom>
          <a:noFill/>
          <a:ln w="9525">
            <a:noFill/>
            <a:miter lim="800000"/>
            <a:headEnd/>
            <a:tailEnd/>
          </a:ln>
          <a:effectLst/>
        </p:spPr>
        <p:txBody>
          <a:bodyPr wrap="square">
            <a:spAutoFit/>
          </a:bodyPr>
          <a:lstStyle/>
          <a:p>
            <a:pPr algn="ctr">
              <a:spcBef>
                <a:spcPct val="50000"/>
              </a:spcBef>
            </a:pPr>
            <a:r>
              <a:rPr lang="en-US" sz="3200" b="1" u="none" dirty="0" smtClean="0">
                <a:solidFill>
                  <a:schemeClr val="bg1">
                    <a:lumMod val="75000"/>
                  </a:schemeClr>
                </a:solidFill>
                <a:effectLst/>
              </a:rPr>
              <a:t>State Water Law and Overview of State Adjudication Claims in the CSRBA</a:t>
            </a:r>
            <a:endParaRPr lang="en-US" sz="2000" b="1" dirty="0">
              <a:solidFill>
                <a:schemeClr val="bg1">
                  <a:lumMod val="75000"/>
                </a:schemeClr>
              </a:solidFill>
              <a:effectLst/>
            </a:endParaRPr>
          </a:p>
          <a:p>
            <a:pPr marL="342900" indent="-342900" algn="ctr"/>
            <a:r>
              <a:rPr lang="en-US" sz="1400" b="1" u="none" dirty="0" smtClean="0">
                <a:solidFill>
                  <a:schemeClr val="bg1">
                    <a:lumMod val="75000"/>
                  </a:schemeClr>
                </a:solidFill>
                <a:effectLst/>
              </a:rPr>
              <a:t>Presented by Carter Fritschle </a:t>
            </a:r>
          </a:p>
          <a:p>
            <a:pPr marL="342900" indent="-342900" algn="ctr"/>
            <a:r>
              <a:rPr lang="en-US" sz="1400" b="1" u="none" dirty="0" smtClean="0">
                <a:solidFill>
                  <a:schemeClr val="bg1">
                    <a:lumMod val="75000"/>
                  </a:schemeClr>
                </a:solidFill>
                <a:effectLst/>
              </a:rPr>
              <a:t>Adjudication Section Manager</a:t>
            </a:r>
          </a:p>
          <a:p>
            <a:pPr marL="342900" indent="-342900" algn="ctr"/>
            <a:r>
              <a:rPr lang="en-US" sz="1400" b="1" u="none" dirty="0" smtClean="0">
                <a:solidFill>
                  <a:schemeClr val="bg1">
                    <a:lumMod val="75000"/>
                  </a:schemeClr>
                </a:solidFill>
                <a:effectLst/>
              </a:rPr>
              <a:t>Post Falls, Idaho October 28, 2015</a:t>
            </a:r>
            <a:endParaRPr lang="en-US" sz="1300" b="1" u="none" dirty="0">
              <a:solidFill>
                <a:srgbClr val="000D30"/>
              </a:solidFill>
              <a:effectLst/>
            </a:endParaRPr>
          </a:p>
        </p:txBody>
      </p:sp>
      <p:sp>
        <p:nvSpPr>
          <p:cNvPr id="4"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228600" y="0"/>
            <a:ext cx="9372600" cy="6858000"/>
          </a:xfrm>
          <a:prstGeom prst="rect">
            <a:avLst/>
          </a:prstGeom>
          <a:noFill/>
        </p:spPr>
      </p:pic>
      <p:sp>
        <p:nvSpPr>
          <p:cNvPr id="3" name="Rectangle 2"/>
          <p:cNvSpPr/>
          <p:nvPr/>
        </p:nvSpPr>
        <p:spPr>
          <a:xfrm>
            <a:off x="0" y="2362200"/>
            <a:ext cx="8839200" cy="4118050"/>
          </a:xfrm>
          <a:prstGeom prst="rect">
            <a:avLst/>
          </a:prstGeom>
        </p:spPr>
        <p:txBody>
          <a:bodyPr wrap="square">
            <a:spAutoFit/>
          </a:bodyPr>
          <a:lstStyle/>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Approximately 1,880 state law based claims filed with at least one point of diversion within the boundary of the Coeur d’Alene Reservation.</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Approximate number of claims by basin:</a:t>
            </a:r>
          </a:p>
          <a:p>
            <a:pPr marL="800100" lvl="1" indent="-342900">
              <a:spcBef>
                <a:spcPct val="20000"/>
              </a:spcBef>
              <a:buClr>
                <a:schemeClr val="hlink"/>
              </a:buClr>
              <a:defRPr/>
            </a:pPr>
            <a:r>
              <a:rPr lang="en-US" sz="2400" b="1" u="none" kern="0" dirty="0" smtClean="0">
                <a:solidFill>
                  <a:schemeClr val="bg1">
                    <a:lumMod val="75000"/>
                  </a:schemeClr>
                </a:solidFill>
                <a:effectLst/>
              </a:rPr>
              <a:t>Basin 91 = 272 claims (46% of claims filed in Basin 91)</a:t>
            </a:r>
          </a:p>
          <a:p>
            <a:pPr marL="800100" lvl="1" indent="-342900">
              <a:spcBef>
                <a:spcPct val="20000"/>
              </a:spcBef>
              <a:buClr>
                <a:schemeClr val="hlink"/>
              </a:buClr>
              <a:defRPr/>
            </a:pPr>
            <a:r>
              <a:rPr lang="en-US" sz="2400" b="1" u="none" kern="0" dirty="0" smtClean="0">
                <a:solidFill>
                  <a:schemeClr val="bg1">
                    <a:lumMod val="75000"/>
                  </a:schemeClr>
                </a:solidFill>
                <a:effectLst/>
              </a:rPr>
              <a:t>Basin 92 = 169 claims (19% of claims filed in Basin 92)</a:t>
            </a:r>
          </a:p>
          <a:p>
            <a:pPr marL="800100" lvl="1" indent="-342900">
              <a:spcBef>
                <a:spcPct val="20000"/>
              </a:spcBef>
              <a:buClr>
                <a:schemeClr val="hlink"/>
              </a:buClr>
              <a:defRPr/>
            </a:pPr>
            <a:r>
              <a:rPr lang="en-US" sz="2400" b="1" u="none" kern="0" dirty="0" smtClean="0">
                <a:solidFill>
                  <a:schemeClr val="bg1">
                    <a:lumMod val="75000"/>
                  </a:schemeClr>
                </a:solidFill>
                <a:effectLst/>
              </a:rPr>
              <a:t>Basin 93 = 329 claims (91% of claims filed in Basin 93)</a:t>
            </a:r>
          </a:p>
          <a:p>
            <a:pPr marL="800100" lvl="1" indent="-342900">
              <a:spcBef>
                <a:spcPct val="20000"/>
              </a:spcBef>
              <a:buClr>
                <a:schemeClr val="hlink"/>
              </a:buClr>
              <a:defRPr/>
            </a:pPr>
            <a:r>
              <a:rPr lang="en-US" sz="2400" b="1" u="none" kern="0" dirty="0" smtClean="0">
                <a:solidFill>
                  <a:schemeClr val="bg1">
                    <a:lumMod val="75000"/>
                  </a:schemeClr>
                </a:solidFill>
                <a:effectLst/>
              </a:rPr>
              <a:t>Basin 94 = 295 claims (16% of claims filed in Basin 94)</a:t>
            </a:r>
          </a:p>
          <a:p>
            <a:pPr marL="800100" lvl="1" indent="-342900">
              <a:spcBef>
                <a:spcPct val="20000"/>
              </a:spcBef>
              <a:buClr>
                <a:schemeClr val="hlink"/>
              </a:buClr>
              <a:defRPr/>
            </a:pPr>
            <a:r>
              <a:rPr lang="en-US" sz="2400" b="1" u="none" kern="0" dirty="0" smtClean="0">
                <a:solidFill>
                  <a:schemeClr val="bg1">
                    <a:lumMod val="75000"/>
                  </a:schemeClr>
                </a:solidFill>
                <a:effectLst/>
              </a:rPr>
              <a:t>Basin 95 = 815 claims (11% of claims filed in Basin 95)</a:t>
            </a:r>
            <a:endParaRPr lang="en-US" b="1" u="none" kern="0" dirty="0" smtClean="0">
              <a:solidFill>
                <a:schemeClr val="bg1">
                  <a:lumMod val="75000"/>
                </a:schemeClr>
              </a:solidFill>
              <a:effectLst/>
            </a:endParaRPr>
          </a:p>
        </p:txBody>
      </p:sp>
      <p:sp>
        <p:nvSpPr>
          <p:cNvPr id="4" name="Rectangle 3"/>
          <p:cNvSpPr/>
          <p:nvPr/>
        </p:nvSpPr>
        <p:spPr>
          <a:xfrm>
            <a:off x="-228600" y="1066800"/>
            <a:ext cx="9144000" cy="1200329"/>
          </a:xfrm>
          <a:prstGeom prst="rect">
            <a:avLst/>
          </a:prstGeom>
        </p:spPr>
        <p:txBody>
          <a:bodyPr wrap="square">
            <a:spAutoFit/>
          </a:bodyPr>
          <a:lstStyle/>
          <a:p>
            <a:pPr marL="342900" lvl="0" indent="-342900" algn="ctr">
              <a:spcBef>
                <a:spcPct val="20000"/>
              </a:spcBef>
              <a:buClr>
                <a:schemeClr val="hlink"/>
              </a:buClr>
              <a:defRPr/>
            </a:pPr>
            <a:r>
              <a:rPr lang="en-US" sz="3600" b="1" u="none" kern="0" dirty="0" smtClean="0">
                <a:solidFill>
                  <a:schemeClr val="bg1">
                    <a:lumMod val="75000"/>
                  </a:schemeClr>
                </a:solidFill>
                <a:effectLst/>
              </a:rPr>
              <a:t>State Law Based Claims Diverted within the Boundary of the Reservation</a:t>
            </a:r>
          </a:p>
        </p:txBody>
      </p:sp>
      <p:sp>
        <p:nvSpPr>
          <p:cNvPr id="6"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Coeur d'Alene Lake-Cropped 3.jpg"/>
          <p:cNvPicPr>
            <a:picLocks noChangeAspect="1"/>
          </p:cNvPicPr>
          <p:nvPr/>
        </p:nvPicPr>
        <p:blipFill>
          <a:blip r:embed="rId4" cstate="print"/>
          <a:stretch>
            <a:fillRect/>
          </a:stretch>
        </p:blipFill>
        <p:spPr>
          <a:xfrm>
            <a:off x="0" y="762000"/>
            <a:ext cx="9144000" cy="5924550"/>
          </a:xfrm>
          <a:prstGeom prst="rect">
            <a:avLst/>
          </a:prstGeom>
        </p:spPr>
      </p:pic>
      <p:sp>
        <p:nvSpPr>
          <p:cNvPr id="3" name="Rectangle 2"/>
          <p:cNvSpPr/>
          <p:nvPr/>
        </p:nvSpPr>
        <p:spPr>
          <a:xfrm>
            <a:off x="0" y="1066800"/>
            <a:ext cx="9144000" cy="646331"/>
          </a:xfrm>
          <a:prstGeom prst="rect">
            <a:avLst/>
          </a:prstGeom>
        </p:spPr>
        <p:txBody>
          <a:bodyPr wrap="square">
            <a:spAutoFit/>
          </a:bodyPr>
          <a:lstStyle/>
          <a:p>
            <a:pPr marL="342900" lvl="0" indent="-342900" algn="ctr">
              <a:spcBef>
                <a:spcPct val="20000"/>
              </a:spcBef>
              <a:buClr>
                <a:schemeClr val="hlink"/>
              </a:buClr>
              <a:defRPr/>
            </a:pPr>
            <a:r>
              <a:rPr lang="en-US" sz="3600" b="1" u="none" kern="0" dirty="0" smtClean="0">
                <a:solidFill>
                  <a:schemeClr val="bg1">
                    <a:lumMod val="75000"/>
                  </a:schemeClr>
                </a:solidFill>
                <a:effectLst/>
              </a:rPr>
              <a:t>Questions?</a:t>
            </a:r>
          </a:p>
        </p:txBody>
      </p:sp>
      <p:sp>
        <p:nvSpPr>
          <p:cNvPr id="6"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7"/>
          <p:cNvSpPr txBox="1">
            <a:spLocks noChangeArrowheads="1"/>
          </p:cNvSpPr>
          <p:nvPr/>
        </p:nvSpPr>
        <p:spPr bwMode="auto">
          <a:xfrm>
            <a:off x="228600" y="1828800"/>
            <a:ext cx="868680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Tx/>
              <a:buFontTx/>
              <a:buChar char="•"/>
              <a:tabLst/>
              <a:defRPr/>
            </a:pPr>
            <a:r>
              <a:rPr kumimoji="0" lang="en-US" sz="3200" b="1" i="0" u="none" strike="noStrike" kern="0" cap="none" spc="0" normalizeH="0" baseline="0" noProof="0" dirty="0" smtClean="0">
                <a:ln>
                  <a:noFill/>
                </a:ln>
                <a:solidFill>
                  <a:schemeClr val="bg1">
                    <a:lumMod val="75000"/>
                  </a:schemeClr>
                </a:solidFill>
                <a:effectLst/>
                <a:uLnTx/>
                <a:uFillTx/>
                <a:latin typeface="+mn-lt"/>
                <a:ea typeface="+mn-ea"/>
                <a:cs typeface="+mn-cs"/>
              </a:rPr>
              <a:t>“First in time is first in right.”</a:t>
            </a:r>
          </a:p>
          <a:p>
            <a:pPr marL="342900" marR="0" lvl="0" indent="-342900" algn="l" defTabSz="914400" rtl="0" eaLnBrk="0" fontAlgn="base" latinLnBrk="0" hangingPunct="0">
              <a:lnSpc>
                <a:spcPct val="100000"/>
              </a:lnSpc>
              <a:spcBef>
                <a:spcPct val="20000"/>
              </a:spcBef>
              <a:spcAft>
                <a:spcPct val="0"/>
              </a:spcAft>
              <a:buClr>
                <a:schemeClr val="hlink"/>
              </a:buClr>
              <a:buSzTx/>
              <a:buFontTx/>
              <a:buChar char="•"/>
              <a:tabLst/>
              <a:defRPr/>
            </a:pPr>
            <a:r>
              <a:rPr kumimoji="0" lang="en-US" sz="3200" b="1" i="0" u="none" strike="noStrike" kern="0" cap="none" spc="0" normalizeH="0" baseline="0" noProof="0" dirty="0" smtClean="0">
                <a:ln>
                  <a:noFill/>
                </a:ln>
                <a:solidFill>
                  <a:schemeClr val="bg1">
                    <a:lumMod val="75000"/>
                  </a:schemeClr>
                </a:solidFill>
                <a:effectLst/>
                <a:uLnTx/>
                <a:uFillTx/>
                <a:latin typeface="+mn-lt"/>
                <a:ea typeface="+mn-ea"/>
                <a:cs typeface="+mn-cs"/>
              </a:rPr>
              <a:t>The earlier</a:t>
            </a:r>
            <a:r>
              <a:rPr kumimoji="0" lang="en-US" sz="3200" b="1" i="0" u="none" strike="noStrike" kern="0" cap="none" spc="0" normalizeH="0" noProof="0" dirty="0" smtClean="0">
                <a:ln>
                  <a:noFill/>
                </a:ln>
                <a:solidFill>
                  <a:schemeClr val="bg1">
                    <a:lumMod val="75000"/>
                  </a:schemeClr>
                </a:solidFill>
                <a:effectLst/>
                <a:uLnTx/>
                <a:uFillTx/>
                <a:latin typeface="+mn-lt"/>
                <a:ea typeface="+mn-ea"/>
                <a:cs typeface="+mn-cs"/>
              </a:rPr>
              <a:t> (senior) priority date rights must be satisfied before the later (junior) priority dates can be delivered.</a:t>
            </a:r>
            <a:endParaRPr kumimoji="0" lang="en-US" sz="3200" b="1" i="0" u="none" strike="noStrike" kern="0" cap="none" spc="0" normalizeH="0" baseline="0" noProof="0" dirty="0" smtClean="0">
              <a:ln>
                <a:noFill/>
              </a:ln>
              <a:solidFill>
                <a:schemeClr val="bg1">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Tx/>
              <a:buChar char="•"/>
              <a:tabLst/>
              <a:defRPr/>
            </a:pPr>
            <a:r>
              <a:rPr kumimoji="0" lang="en-US" sz="3200" b="1" i="0" u="none" strike="noStrike" kern="0" cap="none" spc="0" normalizeH="0" baseline="0" noProof="0" dirty="0" smtClean="0">
                <a:ln>
                  <a:noFill/>
                </a:ln>
                <a:solidFill>
                  <a:schemeClr val="bg1">
                    <a:lumMod val="75000"/>
                  </a:schemeClr>
                </a:solidFill>
                <a:effectLst/>
                <a:uLnTx/>
                <a:uFillTx/>
                <a:latin typeface="+mn-lt"/>
                <a:ea typeface="+mn-ea"/>
                <a:cs typeface="+mn-cs"/>
              </a:rPr>
              <a:t>This becomes important when the source (available</a:t>
            </a:r>
            <a:r>
              <a:rPr kumimoji="0" lang="en-US" sz="3200" b="1" i="0" u="none" strike="noStrike" kern="0" cap="none" spc="0" normalizeH="0" noProof="0" dirty="0" smtClean="0">
                <a:ln>
                  <a:noFill/>
                </a:ln>
                <a:solidFill>
                  <a:schemeClr val="bg1">
                    <a:lumMod val="75000"/>
                  </a:schemeClr>
                </a:solidFill>
                <a:effectLst/>
                <a:uLnTx/>
                <a:uFillTx/>
                <a:latin typeface="+mn-lt"/>
                <a:ea typeface="+mn-ea"/>
                <a:cs typeface="+mn-cs"/>
              </a:rPr>
              <a:t> supply </a:t>
            </a:r>
            <a:r>
              <a:rPr lang="en-US" sz="3200" b="1" u="none" kern="0" dirty="0" smtClean="0">
                <a:solidFill>
                  <a:schemeClr val="bg1">
                    <a:lumMod val="75000"/>
                  </a:schemeClr>
                </a:solidFill>
                <a:effectLst/>
                <a:latin typeface="+mn-lt"/>
              </a:rPr>
              <a:t>of water) </a:t>
            </a:r>
            <a:r>
              <a:rPr kumimoji="0" lang="en-US" sz="3200" b="1" i="0" u="none" strike="noStrike" kern="0" cap="none" spc="0" normalizeH="0" noProof="0" dirty="0" smtClean="0">
                <a:ln>
                  <a:noFill/>
                </a:ln>
                <a:solidFill>
                  <a:schemeClr val="bg1">
                    <a:lumMod val="75000"/>
                  </a:schemeClr>
                </a:solidFill>
                <a:effectLst/>
                <a:uLnTx/>
                <a:uFillTx/>
                <a:latin typeface="+mn-lt"/>
                <a:ea typeface="+mn-ea"/>
                <a:cs typeface="+mn-cs"/>
              </a:rPr>
              <a:t>is not sufficient to meet the current demand.</a:t>
            </a:r>
          </a:p>
          <a:p>
            <a:pPr marL="342900" marR="0" lvl="0" indent="-342900" algn="l" defTabSz="914400" rtl="0" eaLnBrk="0" fontAlgn="base" latinLnBrk="0" hangingPunct="0">
              <a:lnSpc>
                <a:spcPct val="100000"/>
              </a:lnSpc>
              <a:spcBef>
                <a:spcPct val="20000"/>
              </a:spcBef>
              <a:spcAft>
                <a:spcPct val="0"/>
              </a:spcAft>
              <a:buClr>
                <a:schemeClr val="hlink"/>
              </a:buClr>
              <a:buSzTx/>
              <a:buFontTx/>
              <a:buChar char="•"/>
              <a:tabLst/>
              <a:defRPr/>
            </a:pPr>
            <a:r>
              <a:rPr lang="en-US" sz="3200" b="1" u="none" kern="0" baseline="0" dirty="0" smtClean="0">
                <a:solidFill>
                  <a:schemeClr val="bg1">
                    <a:lumMod val="75000"/>
                  </a:schemeClr>
                </a:solidFill>
                <a:effectLst/>
                <a:latin typeface="+mn-lt"/>
              </a:rPr>
              <a:t>A water right allows the private use of Idaho’s public water.</a:t>
            </a:r>
            <a:endParaRPr kumimoji="0" lang="en-US" sz="3200" b="1" i="0" u="none" strike="noStrike" kern="0" cap="none" spc="0" normalizeH="0" baseline="0" noProof="0" dirty="0" smtClean="0">
              <a:ln>
                <a:noFill/>
              </a:ln>
              <a:solidFill>
                <a:schemeClr val="bg1">
                  <a:lumMod val="75000"/>
                </a:schemeClr>
              </a:solidFill>
              <a:effectLst/>
              <a:uLnTx/>
              <a:uFillTx/>
              <a:latin typeface="+mn-lt"/>
              <a:ea typeface="+mn-ea"/>
              <a:cs typeface="+mn-cs"/>
            </a:endParaRPr>
          </a:p>
        </p:txBody>
      </p:sp>
      <p:sp>
        <p:nvSpPr>
          <p:cNvPr id="7" name="Rectangle 6"/>
          <p:cNvSpPr/>
          <p:nvPr/>
        </p:nvSpPr>
        <p:spPr>
          <a:xfrm>
            <a:off x="0" y="1066800"/>
            <a:ext cx="9144000" cy="646331"/>
          </a:xfrm>
          <a:prstGeom prst="rect">
            <a:avLst/>
          </a:prstGeom>
        </p:spPr>
        <p:txBody>
          <a:bodyPr wrap="square">
            <a:spAutoFit/>
          </a:bodyPr>
          <a:lstStyle/>
          <a:p>
            <a:pPr marL="342900" lvl="0" indent="-342900" algn="ctr">
              <a:spcBef>
                <a:spcPct val="20000"/>
              </a:spcBef>
              <a:buClr>
                <a:schemeClr val="hlink"/>
              </a:buClr>
              <a:defRPr/>
            </a:pPr>
            <a:r>
              <a:rPr lang="en-US" sz="3600" b="1" u="none" kern="0" dirty="0" smtClean="0">
                <a:solidFill>
                  <a:schemeClr val="bg1">
                    <a:lumMod val="75000"/>
                  </a:schemeClr>
                </a:solidFill>
                <a:effectLst/>
              </a:rPr>
              <a:t>Idaho is a Prior Appropriation State</a:t>
            </a:r>
            <a:endParaRPr lang="en-US" sz="3600" b="1" u="none" kern="0" dirty="0">
              <a:solidFill>
                <a:schemeClr val="bg1">
                  <a:lumMod val="75000"/>
                </a:schemeClr>
              </a:solidFill>
              <a:effectLst/>
            </a:endParaRPr>
          </a:p>
        </p:txBody>
      </p:sp>
      <p:sp>
        <p:nvSpPr>
          <p:cNvPr id="6"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Rectangle 5"/>
          <p:cNvSpPr/>
          <p:nvPr/>
        </p:nvSpPr>
        <p:spPr>
          <a:xfrm>
            <a:off x="152400" y="1828800"/>
            <a:ext cx="8839200" cy="4659737"/>
          </a:xfrm>
          <a:prstGeom prst="rect">
            <a:avLst/>
          </a:prstGeom>
        </p:spPr>
        <p:txBody>
          <a:bodyPr wrap="square">
            <a:spAutoFit/>
          </a:bodyPr>
          <a:lstStyle/>
          <a:p>
            <a:pPr marL="342900" lvl="0" indent="-342900">
              <a:spcBef>
                <a:spcPct val="20000"/>
              </a:spcBef>
              <a:buClr>
                <a:schemeClr val="hlink"/>
              </a:buClr>
              <a:buFontTx/>
              <a:buChar char="•"/>
              <a:defRPr/>
            </a:pPr>
            <a:r>
              <a:rPr lang="en-US" b="1" u="none" kern="0" dirty="0" smtClean="0">
                <a:solidFill>
                  <a:schemeClr val="bg1">
                    <a:lumMod val="75000"/>
                  </a:schemeClr>
                </a:solidFill>
                <a:effectLst/>
              </a:rPr>
              <a:t>When Idaho became a territory in 1863, a permit procedure for the development of a water right was not available. </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Water rights were developed by diverting the water and putting it to beneficial use.</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In 1881 the posted notice procedure became available to make a record of a water use.</a:t>
            </a:r>
          </a:p>
          <a:p>
            <a:pPr marL="342900" indent="-342900">
              <a:spcBef>
                <a:spcPct val="20000"/>
              </a:spcBef>
              <a:buClr>
                <a:schemeClr val="hlink"/>
              </a:buClr>
              <a:buFontTx/>
              <a:buChar char="•"/>
              <a:defRPr/>
            </a:pPr>
            <a:r>
              <a:rPr lang="en-US" b="1" u="none" kern="0" dirty="0" smtClean="0">
                <a:solidFill>
                  <a:schemeClr val="bg1">
                    <a:lumMod val="75000"/>
                  </a:schemeClr>
                </a:solidFill>
                <a:effectLst/>
              </a:rPr>
              <a:t>Water right permits became optional in 1903, but many continued to appropriate water without obtaining a permit that would lead to a license.</a:t>
            </a:r>
          </a:p>
        </p:txBody>
      </p:sp>
      <p:sp>
        <p:nvSpPr>
          <p:cNvPr id="7" name="Rectangle 6"/>
          <p:cNvSpPr/>
          <p:nvPr/>
        </p:nvSpPr>
        <p:spPr>
          <a:xfrm>
            <a:off x="0" y="1066800"/>
            <a:ext cx="9144000" cy="646331"/>
          </a:xfrm>
          <a:prstGeom prst="rect">
            <a:avLst/>
          </a:prstGeom>
        </p:spPr>
        <p:txBody>
          <a:bodyPr wrap="square">
            <a:spAutoFit/>
          </a:bodyPr>
          <a:lstStyle/>
          <a:p>
            <a:pPr marL="342900" indent="-342900" algn="ctr">
              <a:spcBef>
                <a:spcPct val="20000"/>
              </a:spcBef>
              <a:buClr>
                <a:schemeClr val="hlink"/>
              </a:buClr>
              <a:defRPr/>
            </a:pPr>
            <a:r>
              <a:rPr lang="en-US" sz="3600" b="1" u="none" kern="0" dirty="0" smtClean="0">
                <a:solidFill>
                  <a:schemeClr val="bg1">
                    <a:lumMod val="75000"/>
                  </a:schemeClr>
                </a:solidFill>
                <a:effectLst/>
              </a:rPr>
              <a:t>Acquiring a Water Right</a:t>
            </a:r>
            <a:endParaRPr lang="en-US" sz="3600" b="1" u="none" kern="0" dirty="0">
              <a:solidFill>
                <a:schemeClr val="bg1">
                  <a:lumMod val="75000"/>
                </a:schemeClr>
              </a:solidFill>
              <a:effectLst/>
            </a:endParaRPr>
          </a:p>
        </p:txBody>
      </p:sp>
      <p:sp>
        <p:nvSpPr>
          <p:cNvPr id="5"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152400" y="1828800"/>
            <a:ext cx="8839200" cy="3797963"/>
          </a:xfrm>
          <a:prstGeom prst="rect">
            <a:avLst/>
          </a:prstGeom>
        </p:spPr>
        <p:txBody>
          <a:bodyPr wrap="square">
            <a:spAutoFit/>
          </a:bodyPr>
          <a:lstStyle/>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Beneficial use water rights were developed without going through the permit process.</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The majority of the water rights in Idaho were likely developed by this method.</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A water right adjudication is the only process available to secure the priority date of an early beneficial use water right.</a:t>
            </a:r>
          </a:p>
          <a:p>
            <a:pPr marL="342900" lvl="0" indent="-342900">
              <a:spcBef>
                <a:spcPct val="20000"/>
              </a:spcBef>
              <a:buClr>
                <a:schemeClr val="hlink"/>
              </a:buClr>
              <a:buFontTx/>
              <a:buChar char="•"/>
              <a:defRPr/>
            </a:pPr>
            <a:endParaRPr lang="en-US" b="1" u="none" kern="0" dirty="0" smtClean="0">
              <a:solidFill>
                <a:schemeClr val="bg1">
                  <a:lumMod val="75000"/>
                </a:schemeClr>
              </a:solidFill>
              <a:effectLst/>
            </a:endParaRPr>
          </a:p>
        </p:txBody>
      </p:sp>
      <p:sp>
        <p:nvSpPr>
          <p:cNvPr id="4" name="Rectangle 3"/>
          <p:cNvSpPr/>
          <p:nvPr/>
        </p:nvSpPr>
        <p:spPr>
          <a:xfrm>
            <a:off x="0" y="1066800"/>
            <a:ext cx="9144000" cy="646331"/>
          </a:xfrm>
          <a:prstGeom prst="rect">
            <a:avLst/>
          </a:prstGeom>
        </p:spPr>
        <p:txBody>
          <a:bodyPr wrap="square">
            <a:spAutoFit/>
          </a:bodyPr>
          <a:lstStyle/>
          <a:p>
            <a:pPr marL="342900" indent="-342900" algn="ctr">
              <a:spcBef>
                <a:spcPct val="20000"/>
              </a:spcBef>
              <a:buClr>
                <a:schemeClr val="hlink"/>
              </a:buClr>
              <a:defRPr/>
            </a:pPr>
            <a:r>
              <a:rPr lang="en-US" sz="3600" b="1" u="none" kern="0" dirty="0" smtClean="0">
                <a:solidFill>
                  <a:schemeClr val="bg1">
                    <a:lumMod val="75000"/>
                  </a:schemeClr>
                </a:solidFill>
                <a:effectLst/>
              </a:rPr>
              <a:t>Beneficial Use Water Rights</a:t>
            </a:r>
            <a:endParaRPr lang="en-US" sz="3600" b="1" u="none" kern="0" dirty="0">
              <a:solidFill>
                <a:schemeClr val="bg1">
                  <a:lumMod val="75000"/>
                </a:schemeClr>
              </a:solidFill>
              <a:effectLst/>
            </a:endParaRPr>
          </a:p>
        </p:txBody>
      </p:sp>
      <p:sp>
        <p:nvSpPr>
          <p:cNvPr id="5"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152400" y="1828800"/>
            <a:ext cx="8839200" cy="4659737"/>
          </a:xfrm>
          <a:prstGeom prst="rect">
            <a:avLst/>
          </a:prstGeom>
        </p:spPr>
        <p:txBody>
          <a:bodyPr wrap="square">
            <a:spAutoFit/>
          </a:bodyPr>
          <a:lstStyle/>
          <a:p>
            <a:pPr marL="342900" lvl="0" indent="-342900">
              <a:spcBef>
                <a:spcPct val="20000"/>
              </a:spcBef>
              <a:buClr>
                <a:schemeClr val="hlink"/>
              </a:buClr>
              <a:buFontTx/>
              <a:buChar char="•"/>
              <a:defRPr/>
            </a:pPr>
            <a:r>
              <a:rPr lang="en-US" b="1" u="none" kern="0" dirty="0" smtClean="0">
                <a:solidFill>
                  <a:schemeClr val="bg1">
                    <a:lumMod val="75000"/>
                  </a:schemeClr>
                </a:solidFill>
                <a:effectLst/>
              </a:rPr>
              <a:t>Dates water right permits became mandatory:</a:t>
            </a:r>
          </a:p>
          <a:p>
            <a:pPr marL="800100" lvl="1" indent="-342900">
              <a:spcBef>
                <a:spcPct val="20000"/>
              </a:spcBef>
              <a:buClr>
                <a:schemeClr val="hlink"/>
              </a:buClr>
              <a:defRPr/>
            </a:pPr>
            <a:r>
              <a:rPr lang="en-US" b="1" u="none" kern="0" dirty="0" smtClean="0">
                <a:solidFill>
                  <a:schemeClr val="bg1">
                    <a:lumMod val="75000"/>
                  </a:schemeClr>
                </a:solidFill>
                <a:effectLst/>
              </a:rPr>
              <a:t>March 25, 1963 – Ground water diversions (except for domestic and/or livestock uses as defined in Section 42-111, Idaho Code) </a:t>
            </a:r>
          </a:p>
          <a:p>
            <a:pPr marL="800100" lvl="1" indent="-342900">
              <a:spcBef>
                <a:spcPct val="20000"/>
              </a:spcBef>
              <a:buClr>
                <a:schemeClr val="hlink"/>
              </a:buClr>
              <a:defRPr/>
            </a:pPr>
            <a:r>
              <a:rPr lang="en-US" b="1" u="none" kern="0" dirty="0" smtClean="0">
                <a:solidFill>
                  <a:schemeClr val="bg1">
                    <a:lumMod val="75000"/>
                  </a:schemeClr>
                </a:solidFill>
                <a:effectLst/>
              </a:rPr>
              <a:t>May 20, 1971 – Surface water diversions (except for watering livestock directly from streams as defined in Section 42-113, Idaho Code)</a:t>
            </a:r>
          </a:p>
          <a:p>
            <a:pPr marL="800100" lvl="1" indent="-342900">
              <a:spcBef>
                <a:spcPct val="20000"/>
              </a:spcBef>
              <a:buClr>
                <a:schemeClr val="hlink"/>
              </a:buClr>
              <a:defRPr/>
            </a:pPr>
            <a:r>
              <a:rPr lang="en-US" b="1" u="none" kern="0" dirty="0" smtClean="0">
                <a:solidFill>
                  <a:schemeClr val="bg1">
                    <a:lumMod val="75000"/>
                  </a:schemeClr>
                </a:solidFill>
                <a:effectLst/>
              </a:rPr>
              <a:t>Note:  The domestic and/or livestock water uses that are defined in Section 42-111, Idaho Code are also referred to as de minimis water uses.</a:t>
            </a:r>
          </a:p>
        </p:txBody>
      </p:sp>
      <p:sp>
        <p:nvSpPr>
          <p:cNvPr id="4" name="Rectangle 3"/>
          <p:cNvSpPr/>
          <p:nvPr/>
        </p:nvSpPr>
        <p:spPr>
          <a:xfrm>
            <a:off x="0" y="1066800"/>
            <a:ext cx="9144000" cy="646331"/>
          </a:xfrm>
          <a:prstGeom prst="rect">
            <a:avLst/>
          </a:prstGeom>
        </p:spPr>
        <p:txBody>
          <a:bodyPr wrap="square">
            <a:spAutoFit/>
          </a:bodyPr>
          <a:lstStyle/>
          <a:p>
            <a:pPr marL="342900" indent="-342900" algn="ctr">
              <a:spcBef>
                <a:spcPct val="20000"/>
              </a:spcBef>
              <a:buClr>
                <a:schemeClr val="hlink"/>
              </a:buClr>
              <a:defRPr/>
            </a:pPr>
            <a:r>
              <a:rPr lang="en-US" sz="3600" b="1" u="none" kern="0" dirty="0" smtClean="0">
                <a:solidFill>
                  <a:schemeClr val="bg1">
                    <a:lumMod val="75000"/>
                  </a:schemeClr>
                </a:solidFill>
                <a:effectLst/>
              </a:rPr>
              <a:t>Mandatory Permit Dates</a:t>
            </a:r>
            <a:endParaRPr lang="en-US" sz="3600" b="1" u="none" kern="0" dirty="0">
              <a:solidFill>
                <a:schemeClr val="bg1">
                  <a:lumMod val="75000"/>
                </a:schemeClr>
              </a:solidFill>
              <a:effectLst/>
            </a:endParaRPr>
          </a:p>
        </p:txBody>
      </p:sp>
      <p:sp>
        <p:nvSpPr>
          <p:cNvPr id="5"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228600" y="1828800"/>
            <a:ext cx="8686800" cy="6383286"/>
          </a:xfrm>
          <a:prstGeom prst="rect">
            <a:avLst/>
          </a:prstGeom>
        </p:spPr>
        <p:txBody>
          <a:bodyPr wrap="square">
            <a:spAutoFit/>
          </a:bodyPr>
          <a:lstStyle/>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November 12, 2008 – Commencement Order  (the filing of claims for de minimis domestic and/or </a:t>
            </a:r>
            <a:r>
              <a:rPr lang="en-US" b="1" u="none" kern="0" dirty="0" err="1" smtClean="0">
                <a:solidFill>
                  <a:schemeClr val="bg1">
                    <a:lumMod val="75000"/>
                  </a:schemeClr>
                </a:solidFill>
                <a:effectLst/>
              </a:rPr>
              <a:t>stockwater</a:t>
            </a:r>
            <a:r>
              <a:rPr lang="en-US" b="1" u="none" kern="0" dirty="0" smtClean="0">
                <a:solidFill>
                  <a:schemeClr val="bg1">
                    <a:lumMod val="75000"/>
                  </a:schemeClr>
                </a:solidFill>
                <a:effectLst/>
              </a:rPr>
              <a:t> uses could be deferred)</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January 2009 to August 2011 – First Round Service Commencement Notice mailed</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March 2012 to May 2013 – Second Round Service Commencement Notice mailed</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March 2014 – Basin 93 Director’s Report </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December 2014 – Basin 92 Director’s Report</a:t>
            </a:r>
          </a:p>
          <a:p>
            <a:pPr marL="342900" indent="-342900">
              <a:spcBef>
                <a:spcPct val="20000"/>
              </a:spcBef>
              <a:buClr>
                <a:schemeClr val="hlink"/>
              </a:buClr>
              <a:buFontTx/>
              <a:buChar char="•"/>
              <a:defRPr/>
            </a:pPr>
            <a:r>
              <a:rPr lang="en-US" b="1" u="none" kern="0" dirty="0" smtClean="0">
                <a:solidFill>
                  <a:schemeClr val="bg1">
                    <a:lumMod val="75000"/>
                  </a:schemeClr>
                </a:solidFill>
                <a:effectLst/>
              </a:rPr>
              <a:t>February 2015 – Basin 91 Director’s Report</a:t>
            </a:r>
          </a:p>
          <a:p>
            <a:pPr marL="342900" indent="-342900">
              <a:spcBef>
                <a:spcPct val="20000"/>
              </a:spcBef>
              <a:buClr>
                <a:schemeClr val="hlink"/>
              </a:buClr>
              <a:defRPr/>
            </a:pPr>
            <a:endParaRPr lang="en-US" b="1" u="none" kern="0" dirty="0" smtClean="0">
              <a:solidFill>
                <a:schemeClr val="bg1">
                  <a:lumMod val="75000"/>
                </a:schemeClr>
              </a:solidFill>
              <a:effectLst/>
            </a:endParaRPr>
          </a:p>
          <a:p>
            <a:pPr marL="342900" lvl="0" indent="-342900">
              <a:spcBef>
                <a:spcPct val="20000"/>
              </a:spcBef>
              <a:buClr>
                <a:schemeClr val="hlink"/>
              </a:buClr>
              <a:defRPr/>
            </a:pPr>
            <a:r>
              <a:rPr lang="en-US" b="1" u="none" kern="0" dirty="0" smtClean="0">
                <a:solidFill>
                  <a:schemeClr val="bg1">
                    <a:lumMod val="75000"/>
                  </a:schemeClr>
                </a:solidFill>
                <a:effectLst/>
              </a:rPr>
              <a:t> </a:t>
            </a:r>
          </a:p>
          <a:p>
            <a:pPr marL="342900" lvl="0" indent="-342900">
              <a:spcBef>
                <a:spcPct val="20000"/>
              </a:spcBef>
              <a:buClr>
                <a:schemeClr val="hlink"/>
              </a:buClr>
              <a:buFontTx/>
              <a:buChar char="•"/>
              <a:defRPr/>
            </a:pPr>
            <a:endParaRPr lang="en-US" b="1" u="none" kern="0" dirty="0" smtClean="0">
              <a:solidFill>
                <a:schemeClr val="bg1">
                  <a:lumMod val="75000"/>
                </a:schemeClr>
              </a:solidFill>
              <a:effectLst/>
            </a:endParaRPr>
          </a:p>
        </p:txBody>
      </p:sp>
      <p:sp>
        <p:nvSpPr>
          <p:cNvPr id="4" name="Rectangle 3"/>
          <p:cNvSpPr/>
          <p:nvPr/>
        </p:nvSpPr>
        <p:spPr>
          <a:xfrm>
            <a:off x="0" y="1066800"/>
            <a:ext cx="9144000" cy="646331"/>
          </a:xfrm>
          <a:prstGeom prst="rect">
            <a:avLst/>
          </a:prstGeom>
        </p:spPr>
        <p:txBody>
          <a:bodyPr wrap="square">
            <a:spAutoFit/>
          </a:bodyPr>
          <a:lstStyle/>
          <a:p>
            <a:pPr marL="342900" indent="-342900" algn="ctr">
              <a:spcBef>
                <a:spcPct val="20000"/>
              </a:spcBef>
              <a:buClr>
                <a:schemeClr val="hlink"/>
              </a:buClr>
              <a:defRPr/>
            </a:pPr>
            <a:r>
              <a:rPr lang="en-US" sz="3600" b="1" u="none" kern="0" dirty="0" smtClean="0">
                <a:solidFill>
                  <a:schemeClr val="bg1">
                    <a:lumMod val="75000"/>
                  </a:schemeClr>
                </a:solidFill>
                <a:effectLst/>
              </a:rPr>
              <a:t>Timeline for the CSRBA</a:t>
            </a:r>
            <a:endParaRPr lang="en-US" sz="3600" b="1" u="none" kern="0" dirty="0">
              <a:solidFill>
                <a:schemeClr val="bg1">
                  <a:lumMod val="75000"/>
                </a:schemeClr>
              </a:solidFill>
              <a:effectLst/>
            </a:endParaRPr>
          </a:p>
        </p:txBody>
      </p:sp>
      <p:sp>
        <p:nvSpPr>
          <p:cNvPr id="5"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228600" y="0"/>
            <a:ext cx="9372600" cy="6858000"/>
          </a:xfrm>
          <a:prstGeom prst="rect">
            <a:avLst/>
          </a:prstGeom>
          <a:noFill/>
        </p:spPr>
      </p:pic>
      <p:sp>
        <p:nvSpPr>
          <p:cNvPr id="3" name="Rectangle 2"/>
          <p:cNvSpPr/>
          <p:nvPr/>
        </p:nvSpPr>
        <p:spPr>
          <a:xfrm>
            <a:off x="0" y="1905000"/>
            <a:ext cx="8839200" cy="4635115"/>
          </a:xfrm>
          <a:prstGeom prst="rect">
            <a:avLst/>
          </a:prstGeom>
        </p:spPr>
        <p:txBody>
          <a:bodyPr wrap="square">
            <a:spAutoFit/>
          </a:bodyPr>
          <a:lstStyle/>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Approximately 11,156 state law based claims filed as of June 1, 2015.</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Approximately 84% of these claims are for de minimis domestic and/or </a:t>
            </a:r>
            <a:r>
              <a:rPr lang="en-US" b="1" u="none" kern="0" dirty="0" err="1" smtClean="0">
                <a:solidFill>
                  <a:schemeClr val="bg1">
                    <a:lumMod val="75000"/>
                  </a:schemeClr>
                </a:solidFill>
                <a:effectLst/>
              </a:rPr>
              <a:t>stockwater</a:t>
            </a:r>
            <a:r>
              <a:rPr lang="en-US" b="1" u="none" kern="0" dirty="0" smtClean="0">
                <a:solidFill>
                  <a:schemeClr val="bg1">
                    <a:lumMod val="75000"/>
                  </a:schemeClr>
                </a:solidFill>
                <a:effectLst/>
              </a:rPr>
              <a:t> use </a:t>
            </a:r>
            <a:r>
              <a:rPr lang="en-US" b="1" kern="0" dirty="0" smtClean="0">
                <a:solidFill>
                  <a:schemeClr val="bg1">
                    <a:lumMod val="75000"/>
                  </a:schemeClr>
                </a:solidFill>
                <a:effectLst/>
              </a:rPr>
              <a:t>only</a:t>
            </a:r>
            <a:r>
              <a:rPr lang="en-US" b="1" u="none" kern="0" dirty="0" smtClean="0">
                <a:solidFill>
                  <a:schemeClr val="bg1">
                    <a:lumMod val="75000"/>
                  </a:schemeClr>
                </a:solidFill>
                <a:effectLst/>
              </a:rPr>
              <a:t>.</a:t>
            </a:r>
          </a:p>
          <a:p>
            <a:pPr marL="342900" lvl="0" indent="-342900">
              <a:spcBef>
                <a:spcPct val="20000"/>
              </a:spcBef>
              <a:buClr>
                <a:schemeClr val="hlink"/>
              </a:buClr>
              <a:buFontTx/>
              <a:buChar char="•"/>
              <a:defRPr/>
            </a:pPr>
            <a:r>
              <a:rPr lang="en-US" b="1" u="none" kern="0" dirty="0" smtClean="0">
                <a:solidFill>
                  <a:schemeClr val="bg1">
                    <a:lumMod val="75000"/>
                  </a:schemeClr>
                </a:solidFill>
                <a:effectLst/>
              </a:rPr>
              <a:t>Approximate number of D &amp; S claims by basin:</a:t>
            </a:r>
          </a:p>
          <a:p>
            <a:pPr marL="800100" lvl="1" indent="-342900">
              <a:spcBef>
                <a:spcPct val="20000"/>
              </a:spcBef>
              <a:buClr>
                <a:schemeClr val="hlink"/>
              </a:buClr>
              <a:defRPr/>
            </a:pPr>
            <a:r>
              <a:rPr lang="en-US" sz="2400" b="1" u="none" kern="0" dirty="0" smtClean="0">
                <a:solidFill>
                  <a:schemeClr val="bg1">
                    <a:lumMod val="75000"/>
                  </a:schemeClr>
                </a:solidFill>
                <a:effectLst/>
              </a:rPr>
              <a:t>Basin 91 = 471 (81% of claims filed in Basin 91)</a:t>
            </a:r>
          </a:p>
          <a:p>
            <a:pPr marL="800100" lvl="1" indent="-342900">
              <a:spcBef>
                <a:spcPct val="20000"/>
              </a:spcBef>
              <a:buClr>
                <a:schemeClr val="hlink"/>
              </a:buClr>
              <a:defRPr/>
            </a:pPr>
            <a:r>
              <a:rPr lang="en-US" sz="2400" b="1" u="none" kern="0" dirty="0" smtClean="0">
                <a:solidFill>
                  <a:schemeClr val="bg1">
                    <a:lumMod val="75000"/>
                  </a:schemeClr>
                </a:solidFill>
                <a:effectLst/>
              </a:rPr>
              <a:t>Basin 92 = 768 (87% of claims filed in Basin 92)</a:t>
            </a:r>
          </a:p>
          <a:p>
            <a:pPr marL="800100" lvl="1" indent="-342900">
              <a:spcBef>
                <a:spcPct val="20000"/>
              </a:spcBef>
              <a:buClr>
                <a:schemeClr val="hlink"/>
              </a:buClr>
              <a:defRPr/>
            </a:pPr>
            <a:r>
              <a:rPr lang="en-US" sz="2400" b="1" u="none" kern="0" dirty="0" smtClean="0">
                <a:solidFill>
                  <a:schemeClr val="bg1">
                    <a:lumMod val="75000"/>
                  </a:schemeClr>
                </a:solidFill>
                <a:effectLst/>
              </a:rPr>
              <a:t>Basin 93 = 320 (88% of claims filed in Basin 93) </a:t>
            </a:r>
          </a:p>
          <a:p>
            <a:pPr marL="800100" lvl="1" indent="-342900">
              <a:spcBef>
                <a:spcPct val="20000"/>
              </a:spcBef>
              <a:buClr>
                <a:schemeClr val="hlink"/>
              </a:buClr>
              <a:defRPr/>
            </a:pPr>
            <a:r>
              <a:rPr lang="en-US" sz="2400" b="1" u="none" kern="0" dirty="0" smtClean="0">
                <a:solidFill>
                  <a:schemeClr val="bg1">
                    <a:lumMod val="75000"/>
                  </a:schemeClr>
                </a:solidFill>
                <a:effectLst/>
              </a:rPr>
              <a:t>Basin 94 = 1,524 (83% of claims filed in Basin 94)</a:t>
            </a:r>
          </a:p>
          <a:p>
            <a:pPr marL="800100" lvl="1" indent="-342900">
              <a:spcBef>
                <a:spcPct val="20000"/>
              </a:spcBef>
              <a:buClr>
                <a:schemeClr val="hlink"/>
              </a:buClr>
              <a:defRPr/>
            </a:pPr>
            <a:r>
              <a:rPr lang="en-US" sz="2400" b="1" u="none" kern="0" dirty="0" smtClean="0">
                <a:solidFill>
                  <a:schemeClr val="bg1">
                    <a:lumMod val="75000"/>
                  </a:schemeClr>
                </a:solidFill>
                <a:effectLst/>
              </a:rPr>
              <a:t>Basin 95 = 6,274 (84% of claims filed in Basin 95)</a:t>
            </a:r>
            <a:endParaRPr lang="en-US" b="1" u="none" kern="0" dirty="0" smtClean="0">
              <a:solidFill>
                <a:schemeClr val="bg1">
                  <a:lumMod val="75000"/>
                </a:schemeClr>
              </a:solidFill>
              <a:effectLst/>
            </a:endParaRPr>
          </a:p>
        </p:txBody>
      </p:sp>
      <p:sp>
        <p:nvSpPr>
          <p:cNvPr id="4" name="Rectangle 3"/>
          <p:cNvSpPr/>
          <p:nvPr/>
        </p:nvSpPr>
        <p:spPr>
          <a:xfrm>
            <a:off x="-228600" y="1066800"/>
            <a:ext cx="9144000" cy="646331"/>
          </a:xfrm>
          <a:prstGeom prst="rect">
            <a:avLst/>
          </a:prstGeom>
        </p:spPr>
        <p:txBody>
          <a:bodyPr wrap="square">
            <a:spAutoFit/>
          </a:bodyPr>
          <a:lstStyle/>
          <a:p>
            <a:pPr marL="342900" lvl="0" indent="-342900" algn="ctr">
              <a:spcBef>
                <a:spcPct val="20000"/>
              </a:spcBef>
              <a:buClr>
                <a:schemeClr val="hlink"/>
              </a:buClr>
              <a:defRPr/>
            </a:pPr>
            <a:r>
              <a:rPr lang="en-US" sz="3600" b="1" u="none" kern="0" dirty="0" smtClean="0">
                <a:solidFill>
                  <a:schemeClr val="bg1">
                    <a:lumMod val="75000"/>
                  </a:schemeClr>
                </a:solidFill>
                <a:effectLst/>
              </a:rPr>
              <a:t>Claims Filed Based on State Law</a:t>
            </a:r>
          </a:p>
        </p:txBody>
      </p:sp>
      <p:sp>
        <p:nvSpPr>
          <p:cNvPr id="5"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228600" y="1905000"/>
            <a:ext cx="8763000" cy="3280898"/>
          </a:xfrm>
          <a:prstGeom prst="rect">
            <a:avLst/>
          </a:prstGeom>
        </p:spPr>
        <p:txBody>
          <a:bodyPr wrap="square">
            <a:spAutoFit/>
          </a:bodyPr>
          <a:lstStyle/>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63% of the de minimis claims are for domestic use only – the majority are for 1 home</a:t>
            </a:r>
          </a:p>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16% of the de minimis claims are for domestic and </a:t>
            </a:r>
            <a:r>
              <a:rPr lang="en-US" b="1" u="none" kern="0" dirty="0" err="1" smtClean="0">
                <a:solidFill>
                  <a:schemeClr val="bg1">
                    <a:lumMod val="75000"/>
                  </a:schemeClr>
                </a:solidFill>
                <a:effectLst/>
              </a:rPr>
              <a:t>stockwater</a:t>
            </a:r>
            <a:r>
              <a:rPr lang="en-US" b="1" u="none" kern="0" dirty="0" smtClean="0">
                <a:solidFill>
                  <a:schemeClr val="bg1">
                    <a:lumMod val="75000"/>
                  </a:schemeClr>
                </a:solidFill>
                <a:effectLst/>
              </a:rPr>
              <a:t> use – typically 1 home with a small number of livestock</a:t>
            </a:r>
          </a:p>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4% of the de minimis claims are for </a:t>
            </a:r>
            <a:r>
              <a:rPr lang="en-US" b="1" u="none" kern="0" dirty="0" err="1" smtClean="0">
                <a:solidFill>
                  <a:schemeClr val="bg1">
                    <a:lumMod val="75000"/>
                  </a:schemeClr>
                </a:solidFill>
                <a:effectLst/>
              </a:rPr>
              <a:t>stockwater</a:t>
            </a:r>
            <a:r>
              <a:rPr lang="en-US" b="1" u="none" kern="0" dirty="0" smtClean="0">
                <a:solidFill>
                  <a:schemeClr val="bg1">
                    <a:lumMod val="75000"/>
                  </a:schemeClr>
                </a:solidFill>
                <a:effectLst/>
              </a:rPr>
              <a:t> use only – generally a small number of livestock</a:t>
            </a:r>
          </a:p>
        </p:txBody>
      </p:sp>
      <p:sp>
        <p:nvSpPr>
          <p:cNvPr id="4" name="Rectangle 3"/>
          <p:cNvSpPr/>
          <p:nvPr/>
        </p:nvSpPr>
        <p:spPr>
          <a:xfrm>
            <a:off x="0" y="1066800"/>
            <a:ext cx="9144000" cy="646331"/>
          </a:xfrm>
          <a:prstGeom prst="rect">
            <a:avLst/>
          </a:prstGeom>
        </p:spPr>
        <p:txBody>
          <a:bodyPr wrap="square">
            <a:spAutoFit/>
          </a:bodyPr>
          <a:lstStyle/>
          <a:p>
            <a:pPr marL="342900" lvl="0" indent="-342900" algn="ctr">
              <a:spcBef>
                <a:spcPct val="20000"/>
              </a:spcBef>
              <a:buClr>
                <a:schemeClr val="hlink"/>
              </a:buClr>
              <a:defRPr/>
            </a:pPr>
            <a:r>
              <a:rPr lang="en-US" sz="3600" b="1" u="none" kern="0" dirty="0" smtClean="0">
                <a:solidFill>
                  <a:schemeClr val="bg1">
                    <a:lumMod val="75000"/>
                  </a:schemeClr>
                </a:solidFill>
                <a:effectLst/>
              </a:rPr>
              <a:t>De minimis Claims</a:t>
            </a:r>
          </a:p>
        </p:txBody>
      </p:sp>
      <p:sp>
        <p:nvSpPr>
          <p:cNvPr id="5"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b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228600" y="1828800"/>
            <a:ext cx="8686800" cy="4573560"/>
          </a:xfrm>
          <a:prstGeom prst="rect">
            <a:avLst/>
          </a:prstGeom>
        </p:spPr>
        <p:txBody>
          <a:bodyPr wrap="square">
            <a:spAutoFit/>
          </a:bodyPr>
          <a:lstStyle/>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Most de minimis claims have a diversion rate from 0.01 cfs up to 0.06 cfs. (4.5 </a:t>
            </a:r>
            <a:r>
              <a:rPr lang="en-US" b="1" u="none" kern="0" dirty="0" err="1" smtClean="0">
                <a:solidFill>
                  <a:schemeClr val="bg1">
                    <a:lumMod val="75000"/>
                  </a:schemeClr>
                </a:solidFill>
                <a:effectLst/>
              </a:rPr>
              <a:t>gpm</a:t>
            </a:r>
            <a:r>
              <a:rPr lang="en-US" b="1" u="none" kern="0" dirty="0" smtClean="0">
                <a:solidFill>
                  <a:schemeClr val="bg1">
                    <a:lumMod val="75000"/>
                  </a:schemeClr>
                </a:solidFill>
                <a:effectLst/>
              </a:rPr>
              <a:t> to 27 </a:t>
            </a:r>
            <a:r>
              <a:rPr lang="en-US" b="1" u="none" kern="0" dirty="0" err="1" smtClean="0">
                <a:solidFill>
                  <a:schemeClr val="bg1">
                    <a:lumMod val="75000"/>
                  </a:schemeClr>
                </a:solidFill>
                <a:effectLst/>
              </a:rPr>
              <a:t>gpm</a:t>
            </a:r>
            <a:r>
              <a:rPr lang="en-US" b="1" u="none" kern="0" dirty="0" smtClean="0">
                <a:solidFill>
                  <a:schemeClr val="bg1">
                    <a:lumMod val="75000"/>
                  </a:schemeClr>
                </a:solidFill>
                <a:effectLst/>
              </a:rPr>
              <a:t>)</a:t>
            </a:r>
          </a:p>
          <a:p>
            <a:pPr marL="342900" lvl="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Licensed and decreed domestic water rights are also generally limited to 0.6 acre-feet per year for in-home use only or 1.2 acre-feet per year for both in-home use and external use.</a:t>
            </a:r>
          </a:p>
          <a:p>
            <a:pPr marL="342900" indent="-342900">
              <a:spcBef>
                <a:spcPct val="20000"/>
              </a:spcBef>
              <a:buClr>
                <a:schemeClr val="hlink"/>
              </a:buClr>
              <a:buFont typeface="Arial" pitchFamily="34" charset="0"/>
              <a:buChar char="•"/>
              <a:defRPr/>
            </a:pPr>
            <a:r>
              <a:rPr lang="en-US" b="1" u="none" kern="0" dirty="0" smtClean="0">
                <a:solidFill>
                  <a:schemeClr val="bg1">
                    <a:lumMod val="75000"/>
                  </a:schemeClr>
                </a:solidFill>
                <a:effectLst/>
              </a:rPr>
              <a:t>Volume for beneficial use claims is limited to historical beneficial use with all de minimis use rights capped at 13,000 gallons per day or 2,500 gallons per day (Section 42-111, Idaho Code).</a:t>
            </a:r>
          </a:p>
        </p:txBody>
      </p:sp>
      <p:sp>
        <p:nvSpPr>
          <p:cNvPr id="4" name="Rectangle 3"/>
          <p:cNvSpPr/>
          <p:nvPr/>
        </p:nvSpPr>
        <p:spPr>
          <a:xfrm>
            <a:off x="0" y="1066800"/>
            <a:ext cx="9144000" cy="646331"/>
          </a:xfrm>
          <a:prstGeom prst="rect">
            <a:avLst/>
          </a:prstGeom>
        </p:spPr>
        <p:txBody>
          <a:bodyPr wrap="square">
            <a:spAutoFit/>
          </a:bodyPr>
          <a:lstStyle/>
          <a:p>
            <a:pPr marL="342900" lvl="0" indent="-342900" algn="ctr">
              <a:spcBef>
                <a:spcPct val="20000"/>
              </a:spcBef>
              <a:buClr>
                <a:schemeClr val="hlink"/>
              </a:buClr>
              <a:defRPr/>
            </a:pPr>
            <a:r>
              <a:rPr lang="en-US" sz="3600" b="1" u="none" kern="0" dirty="0" smtClean="0">
                <a:solidFill>
                  <a:schemeClr val="bg1">
                    <a:lumMod val="75000"/>
                  </a:schemeClr>
                </a:solidFill>
                <a:effectLst/>
              </a:rPr>
              <a:t>IDWR Review of De minimis Claims</a:t>
            </a:r>
          </a:p>
        </p:txBody>
      </p:sp>
      <p:sp>
        <p:nvSpPr>
          <p:cNvPr id="5" name="Footer Placeholder 1"/>
          <p:cNvSpPr>
            <a:spLocks noGrp="1"/>
          </p:cNvSpPr>
          <p:nvPr>
            <p:ph type="ftr" sz="quarter" idx="11"/>
          </p:nvPr>
        </p:nvSpPr>
        <p:spPr>
          <a:xfrm>
            <a:off x="0" y="6629400"/>
            <a:ext cx="9144000" cy="228600"/>
          </a:xfrm>
        </p:spPr>
        <p:txBody>
          <a:bodyPr/>
          <a:lstStyle/>
          <a:p>
            <a:r>
              <a:rPr lang="en-US" sz="1000" dirty="0" smtClean="0">
                <a:solidFill>
                  <a:srgbClr val="FFFFFF"/>
                </a:solidFill>
              </a:rPr>
              <a:t>SETTLEMENT DOCUMENT SUBJECT TO IRE 408</a:t>
            </a:r>
            <a:endParaRPr lang="en-US" sz="1000"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parkl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parkl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parkl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7575</TotalTime>
  <Pages>50</Pages>
  <Words>1879</Words>
  <Application>Microsoft Office PowerPoint</Application>
  <PresentationFormat>On-screen Show (4:3)</PresentationFormat>
  <Paragraphs>120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sparkles</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IDWR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Findings of Water Rights in Basin 65 Part 3</dc:title>
  <dc:subject/>
  <dc:creator>DTUTHILL</dc:creator>
  <cp:keywords/>
  <dc:description/>
  <cp:lastModifiedBy>cfritsch</cp:lastModifiedBy>
  <cp:revision>171</cp:revision>
  <cp:lastPrinted>2001-04-02T21:37:16Z</cp:lastPrinted>
  <dcterms:created xsi:type="dcterms:W3CDTF">2001-04-05T17:15:29Z</dcterms:created>
  <dcterms:modified xsi:type="dcterms:W3CDTF">2015-10-27T20:19:49Z</dcterms:modified>
</cp:coreProperties>
</file>